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66"/>
  </p:notesMasterIdLst>
  <p:sldIdLst>
    <p:sldId id="256" r:id="rId2"/>
    <p:sldId id="258" r:id="rId3"/>
    <p:sldId id="259" r:id="rId4"/>
    <p:sldId id="260" r:id="rId5"/>
    <p:sldId id="304" r:id="rId6"/>
    <p:sldId id="272" r:id="rId7"/>
    <p:sldId id="266" r:id="rId8"/>
    <p:sldId id="267" r:id="rId9"/>
    <p:sldId id="268" r:id="rId10"/>
    <p:sldId id="269" r:id="rId11"/>
    <p:sldId id="270" r:id="rId12"/>
    <p:sldId id="271" r:id="rId13"/>
    <p:sldId id="303" r:id="rId14"/>
    <p:sldId id="274" r:id="rId15"/>
    <p:sldId id="302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262" r:id="rId40"/>
    <p:sldId id="263" r:id="rId41"/>
    <p:sldId id="273" r:id="rId42"/>
    <p:sldId id="306" r:id="rId43"/>
    <p:sldId id="307" r:id="rId44"/>
    <p:sldId id="308" r:id="rId45"/>
    <p:sldId id="305" r:id="rId46"/>
    <p:sldId id="326" r:id="rId47"/>
    <p:sldId id="265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8" r:id="rId60"/>
    <p:sldId id="322" r:id="rId61"/>
    <p:sldId id="324" r:id="rId62"/>
    <p:sldId id="329" r:id="rId63"/>
    <p:sldId id="325" r:id="rId64"/>
    <p:sldId id="327" r:id="rId6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7"/>
    </p:embeddedFont>
    <p:embeddedFont>
      <p:font typeface="Squada One" panose="02020500000000000000" charset="0"/>
      <p:regular r:id="rId68"/>
    </p:embeddedFont>
    <p:embeddedFont>
      <p:font typeface="Roboto Condensed Light" panose="02020500000000000000" charset="0"/>
      <p:regular r:id="rId69"/>
      <p:bold r:id="rId70"/>
      <p:italic r:id="rId71"/>
      <p:boldItalic r:id="rId72"/>
    </p:embeddedFont>
    <p:embeddedFont>
      <p:font typeface="Exo 2" panose="02020500000000000000" charset="0"/>
      <p:regular r:id="rId73"/>
      <p:bold r:id="rId74"/>
      <p:italic r:id="rId75"/>
      <p:boldItalic r:id="rId76"/>
    </p:embeddedFont>
    <p:embeddedFont>
      <p:font typeface="微軟正黑體" panose="020B0604030504040204" pitchFamily="34" charset="-120"/>
      <p:regular r:id="rId77"/>
      <p:bold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0EB3A4-8FAF-471F-8BD6-D6EF18456D9F}">
  <a:tblStyle styleId="{150EB3A4-8FAF-471F-8BD6-D6EF18456D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3574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647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018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108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718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809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80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160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732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60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06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19515fe0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19515fe0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481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305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58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958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985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6646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0422e07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0422e07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8086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487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1abfbaf28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1abfbaf28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3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7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95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216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98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884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0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8c66ba33b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8c66ba33b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534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59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246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464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31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88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264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70" r:id="rId5"/>
    <p:sldLayoutId id="2147483671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hu-yu-lin.shinyapps.io/statistic_computing/?_ga=2.130253319.966700358.1588321157-1642180214.1588321157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lszh9999.shinyapps.io/Midterm-k-means-shiny/?fbclid=IwAR3VGfFqD-d6igZN5-iTXFM6Ovr6590joVTamnO14LmlGbFJl_9_suMU_Rw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szh9999.shinyapps.io/midterm_shiny/?fbclid=IwAR2BOMSer7Adt1sMfJA28g90r7ZjIbNVW5iewvQoUp_SLA8Qsp_JtN_d0as" TargetMode="Externa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mp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mp"/><Relationship Id="rId2" Type="http://schemas.openxmlformats.org/officeDocument/2006/relationships/image" Target="../media/image111.tmp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4.tmp"/><Relationship Id="rId4" Type="http://schemas.openxmlformats.org/officeDocument/2006/relationships/image" Target="../media/image113.tm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mp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014086" y="960529"/>
            <a:ext cx="8129914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434343"/>
                </a:solidFill>
              </a:rPr>
              <a:t>Analysis of </a:t>
            </a:r>
            <a:br>
              <a:rPr lang="en" dirty="0" smtClean="0">
                <a:solidFill>
                  <a:srgbClr val="434343"/>
                </a:solidFill>
              </a:rPr>
            </a:br>
            <a:r>
              <a:rPr lang="en" dirty="0" smtClean="0">
                <a:solidFill>
                  <a:srgbClr val="434343"/>
                </a:solidFill>
              </a:rPr>
              <a:t>domestic college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38" name="Google Shape;138;p28"/>
          <p:cNvCxnSpPr/>
          <p:nvPr/>
        </p:nvCxnSpPr>
        <p:spPr>
          <a:xfrm>
            <a:off x="7057500" y="2742829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文字方塊 2"/>
          <p:cNvSpPr txBox="1"/>
          <p:nvPr/>
        </p:nvSpPr>
        <p:spPr>
          <a:xfrm>
            <a:off x="7057500" y="2742829"/>
            <a:ext cx="220034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Instructor:</a:t>
            </a: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鄭又仁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Group members:</a:t>
            </a: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 朱哲渝  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 林書宇  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 林敬皓  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 劉軒成 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管三 陳庭緯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>
          <a:xfrm>
            <a:off x="2876584" y="0"/>
            <a:ext cx="5214300" cy="9462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64753" y="2096343"/>
            <a:ext cx="744299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接下來，我們的目標就是尋找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zi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zj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zi,zj使得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P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xj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|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xi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P(xj|xi)的分布與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Q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zj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|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zi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Q(zj|zi)的分布越接近越好。衡量兩個分布之間的相似程度，我們會使用Kullback-Leibler divergence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>
              <a:buClrTx/>
              <a:buSzTx/>
            </a:pPr>
            <a:r>
              <a:rPr lang="zh-TW" altLang="en-US" sz="1400" dirty="0"/>
              <a:t>我們的目標就是尋找</a:t>
            </a:r>
            <a:r>
              <a:rPr lang="en-US" altLang="zh-TW" sz="1400" dirty="0"/>
              <a:t>z</a:t>
            </a:r>
            <a:r>
              <a:rPr lang="zh-TW" altLang="en-US" sz="1400" dirty="0"/>
              <a:t>的集合，</a:t>
            </a:r>
            <a:r>
              <a:rPr lang="zh-TW" altLang="en-US" sz="1400" dirty="0" smtClean="0"/>
              <a:t>使得                </a:t>
            </a: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>
              <a:buClrTx/>
              <a:buSzTx/>
            </a:pPr>
            <a:r>
              <a:rPr lang="zh-TW" altLang="en-US" sz="1400" dirty="0"/>
              <a:t>越小越好。</a:t>
            </a: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>
              <a:buClrTx/>
              <a:buSzTx/>
            </a:pPr>
            <a:r>
              <a:rPr lang="zh-TW" altLang="en-US" sz="1400" dirty="0"/>
              <a:t>為了達成此目的，我們僅需利用</a:t>
            </a:r>
            <a:r>
              <a:rPr lang="en-US" altLang="zh-TW" sz="1400" dirty="0"/>
              <a:t>gradient descent</a:t>
            </a:r>
            <a:r>
              <a:rPr lang="zh-TW" altLang="en-US" sz="1400" dirty="0"/>
              <a:t>即可。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8" y="2643187"/>
            <a:ext cx="3181350" cy="6572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3324158"/>
            <a:ext cx="49815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96479" y="1453180"/>
            <a:ext cx="7015731" cy="3782952"/>
          </a:xfrm>
        </p:spPr>
        <p:txBody>
          <a:bodyPr/>
          <a:lstStyle/>
          <a:p>
            <a:pPr algn="l"/>
            <a:r>
              <a:rPr lang="zh-TW" altLang="en-US" sz="1400" dirty="0"/>
              <a:t>我們在高維度的</a:t>
            </a:r>
            <a:r>
              <a:rPr lang="en-US" altLang="zh-TW" sz="1400" dirty="0"/>
              <a:t>x</a:t>
            </a:r>
            <a:r>
              <a:rPr lang="zh-TW" altLang="en-US" sz="1400" dirty="0"/>
              <a:t>資料點上，</a:t>
            </a:r>
            <a:r>
              <a:rPr lang="en-US" altLang="zh-TW" sz="1400" dirty="0"/>
              <a:t>similarity</a:t>
            </a:r>
            <a:r>
              <a:rPr lang="zh-TW" altLang="en-US" sz="1400" dirty="0"/>
              <a:t>的選擇是使用逕向基函數</a:t>
            </a:r>
            <a:r>
              <a:rPr lang="en-US" altLang="zh-TW" sz="1400" dirty="0"/>
              <a:t>(radial basis function</a:t>
            </a:r>
            <a:r>
              <a:rPr lang="en-US" altLang="zh-TW" sz="1400" dirty="0" smtClean="0"/>
              <a:t>)</a:t>
            </a:r>
          </a:p>
          <a:p>
            <a:pPr algn="l"/>
            <a:endParaRPr lang="en-US" altLang="zh-TW" sz="1400" dirty="0"/>
          </a:p>
          <a:p>
            <a:pPr algn="l"/>
            <a:endParaRPr lang="en-US" altLang="zh-TW" sz="1400" dirty="0" smtClean="0"/>
          </a:p>
          <a:p>
            <a:pPr algn="l"/>
            <a:endParaRPr lang="en-US" altLang="zh-TW" sz="1400" dirty="0"/>
          </a:p>
          <a:p>
            <a:pPr algn="l"/>
            <a:r>
              <a:rPr lang="zh-TW" altLang="en-US" sz="1400" dirty="0"/>
              <a:t>先計算</a:t>
            </a:r>
            <a:r>
              <a:rPr lang="en-US" altLang="zh-TW" sz="1400" dirty="0"/>
              <a:t>xi</a:t>
            </a:r>
            <a:r>
              <a:rPr lang="zh-TW" altLang="en-US" sz="1400" dirty="0"/>
              <a:t>與</a:t>
            </a:r>
            <a:r>
              <a:rPr lang="en-US" altLang="zh-TW" sz="1400" dirty="0" err="1"/>
              <a:t>xj</a:t>
            </a:r>
            <a:r>
              <a:rPr lang="zh-TW" altLang="en-US" sz="1400" dirty="0"/>
              <a:t>的歐式距離，再進行轉換。這可以確保在非常相近的點才有值，相距較遠的點就會變得很小。</a:t>
            </a:r>
            <a:endParaRPr lang="en-US" altLang="zh-TW" sz="1400" dirty="0" smtClean="0"/>
          </a:p>
          <a:p>
            <a:pPr algn="l"/>
            <a:endParaRPr lang="en-US" altLang="zh-TW" sz="1400" dirty="0"/>
          </a:p>
          <a:p>
            <a:pPr algn="l"/>
            <a:r>
              <a:rPr lang="en-US" altLang="zh-TW" sz="1400" dirty="0"/>
              <a:t>SNE</a:t>
            </a:r>
            <a:r>
              <a:rPr lang="zh-TW" altLang="en-US" sz="1400" dirty="0"/>
              <a:t>在高維與低維都同樣選用相同的</a:t>
            </a:r>
            <a:r>
              <a:rPr lang="en-US" altLang="zh-TW" sz="1400" dirty="0" smtClean="0"/>
              <a:t>similarity</a:t>
            </a:r>
          </a:p>
          <a:p>
            <a:pPr algn="l"/>
            <a:endParaRPr lang="en-US" altLang="zh-TW" sz="1400" dirty="0"/>
          </a:p>
          <a:p>
            <a:pPr algn="l"/>
            <a:endParaRPr lang="en-US" altLang="zh-TW" sz="1400" dirty="0" smtClean="0"/>
          </a:p>
          <a:p>
            <a:pPr algn="l"/>
            <a:endParaRPr lang="en-US" altLang="zh-TW" sz="1400" dirty="0"/>
          </a:p>
          <a:p>
            <a:pPr algn="l"/>
            <a:r>
              <a:rPr lang="zh-TW" altLang="en-US" sz="1400" dirty="0"/>
              <a:t>但</a:t>
            </a:r>
            <a:r>
              <a:rPr lang="en-US" altLang="zh-TW" sz="1400" dirty="0"/>
              <a:t>t-SNE</a:t>
            </a:r>
            <a:r>
              <a:rPr lang="zh-TW" altLang="en-US" sz="1400" dirty="0"/>
              <a:t>在低維度的</a:t>
            </a:r>
            <a:r>
              <a:rPr lang="en-US" altLang="zh-TW" sz="1400" dirty="0"/>
              <a:t>similarity</a:t>
            </a:r>
            <a:r>
              <a:rPr lang="zh-TW" altLang="en-US" sz="1400" dirty="0"/>
              <a:t>選擇為</a:t>
            </a:r>
            <a:endParaRPr lang="en-US" altLang="zh-TW" sz="1400" dirty="0" smtClean="0"/>
          </a:p>
          <a:p>
            <a:pPr algn="l"/>
            <a:endParaRPr lang="en-US" altLang="zh-TW" sz="1400" dirty="0"/>
          </a:p>
          <a:p>
            <a:pPr algn="l"/>
            <a:endParaRPr lang="en-US" altLang="zh-TW" sz="1400" dirty="0" smtClean="0"/>
          </a:p>
          <a:p>
            <a:pPr algn="l"/>
            <a:endParaRPr lang="en-US" altLang="zh-TW" sz="1400" dirty="0" smtClean="0"/>
          </a:p>
          <a:p>
            <a:pPr algn="l"/>
            <a:r>
              <a:rPr lang="zh-TW" altLang="en-US" sz="1400" dirty="0"/>
              <a:t>是</a:t>
            </a:r>
            <a:r>
              <a:rPr lang="en-US" altLang="zh-TW" sz="1400" dirty="0"/>
              <a:t>t(1)</a:t>
            </a:r>
            <a:r>
              <a:rPr lang="zh-TW" altLang="en-US" sz="1400" dirty="0"/>
              <a:t>也就是</a:t>
            </a:r>
            <a:r>
              <a:rPr lang="en-US" altLang="zh-TW" sz="1400" dirty="0"/>
              <a:t>Cauchy(0,1)</a:t>
            </a:r>
            <a:r>
              <a:rPr lang="zh-TW" altLang="en-US" sz="1400" dirty="0"/>
              <a:t>。</a:t>
            </a:r>
            <a:endParaRPr lang="en-US" altLang="zh-TW" sz="1400" dirty="0"/>
          </a:p>
          <a:p>
            <a:pPr algn="l"/>
            <a:endParaRPr lang="en-US" altLang="zh-TW" sz="1400" dirty="0" smtClean="0"/>
          </a:p>
          <a:p>
            <a:pPr algn="l"/>
            <a:endParaRPr lang="en-US" altLang="zh-TW" sz="1400" dirty="0"/>
          </a:p>
          <a:p>
            <a:pPr algn="l"/>
            <a:endParaRPr lang="en-US" altLang="zh-TW" sz="1400" dirty="0" smtClean="0"/>
          </a:p>
          <a:p>
            <a:pPr algn="l"/>
            <a:endParaRPr lang="en-US" altLang="zh-TW" sz="1400" dirty="0"/>
          </a:p>
          <a:p>
            <a:pPr algn="l"/>
            <a:endParaRPr lang="en-US" altLang="zh-TW" sz="1400" dirty="0" smtClean="0"/>
          </a:p>
          <a:p>
            <a:pPr algn="l"/>
            <a:endParaRPr lang="en-US" altLang="zh-TW" sz="1400" dirty="0"/>
          </a:p>
          <a:p>
            <a:pPr algn="l"/>
            <a:endParaRPr lang="en-US" altLang="zh-TW" sz="1400" dirty="0" smtClean="0"/>
          </a:p>
          <a:p>
            <a:pPr algn="l"/>
            <a:endParaRPr lang="en-US" altLang="zh-TW" sz="1400" dirty="0"/>
          </a:p>
          <a:p>
            <a:pPr algn="l"/>
            <a:endParaRPr lang="en-US" altLang="zh-TW" sz="1400" dirty="0" smtClean="0"/>
          </a:p>
          <a:p>
            <a:pPr algn="l"/>
            <a:endParaRPr lang="en-US" altLang="zh-TW" sz="1400" dirty="0"/>
          </a:p>
          <a:p>
            <a:pPr algn="l"/>
            <a:endParaRPr lang="zh-TW" altLang="en-US" sz="1400" dirty="0"/>
          </a:p>
        </p:txBody>
      </p:sp>
      <p:sp>
        <p:nvSpPr>
          <p:cNvPr id="4" name="標題 3"/>
          <p:cNvSpPr>
            <a:spLocks noGrp="1"/>
          </p:cNvSpPr>
          <p:nvPr>
            <p:ph type="ctrTitle" idx="2"/>
          </p:nvPr>
        </p:nvSpPr>
        <p:spPr>
          <a:xfrm>
            <a:off x="1848963" y="39028"/>
            <a:ext cx="5214300" cy="946200"/>
          </a:xfrm>
        </p:spPr>
        <p:txBody>
          <a:bodyPr/>
          <a:lstStyle/>
          <a:p>
            <a:r>
              <a:rPr lang="en-US" altLang="zh-TW" dirty="0" smtClean="0"/>
              <a:t>Similarity S(∗)</a:t>
            </a:r>
            <a:r>
              <a:rPr lang="zh-TW" altLang="en-US" dirty="0" smtClean="0"/>
              <a:t>的選擇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SNE</a:t>
            </a:r>
            <a:r>
              <a:rPr lang="zh-TW" altLang="en-US" dirty="0"/>
              <a:t>與</a:t>
            </a:r>
            <a:r>
              <a:rPr lang="en-US" altLang="zh-TW" dirty="0"/>
              <a:t>t-SNE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658" y="1922386"/>
            <a:ext cx="2771775" cy="4476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658" y="3317321"/>
            <a:ext cx="2705100" cy="4857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658" y="4159806"/>
            <a:ext cx="26193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0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3696846"/>
            <a:ext cx="9144000" cy="1486645"/>
          </a:xfrm>
        </p:spPr>
        <p:txBody>
          <a:bodyPr/>
          <a:lstStyle/>
          <a:p>
            <a:pPr algn="l"/>
            <a:r>
              <a:rPr lang="zh-TW" altLang="en-US" sz="1400" dirty="0"/>
              <a:t>上圖的綠色為</a:t>
            </a:r>
            <a:r>
              <a:rPr lang="en-US" altLang="zh-TW" sz="1400" dirty="0"/>
              <a:t>Cauchy distribution</a:t>
            </a:r>
            <a:r>
              <a:rPr lang="zh-TW" altLang="en-US" sz="1400" dirty="0"/>
              <a:t>，藍色為</a:t>
            </a:r>
            <a:r>
              <a:rPr lang="en-US" altLang="zh-TW" sz="1400" dirty="0"/>
              <a:t>Gaussian distribution</a:t>
            </a:r>
            <a:r>
              <a:rPr lang="zh-TW" altLang="en-US" sz="1400" dirty="0"/>
              <a:t>，假設</a:t>
            </a:r>
            <a:r>
              <a:rPr lang="en-US" altLang="zh-TW" sz="1400" dirty="0"/>
              <a:t>x</a:t>
            </a:r>
            <a:r>
              <a:rPr lang="zh-TW" altLang="en-US" sz="1400" dirty="0"/>
              <a:t>軸就是</a:t>
            </a:r>
            <a:r>
              <a:rPr lang="en-US" altLang="zh-TW" sz="1400" dirty="0"/>
              <a:t>||xi−</a:t>
            </a:r>
            <a:r>
              <a:rPr lang="en-US" altLang="zh-TW" sz="1400" dirty="0" err="1"/>
              <a:t>xj</a:t>
            </a:r>
            <a:r>
              <a:rPr lang="en-US" altLang="zh-TW" sz="1400" dirty="0"/>
              <a:t>||2</a:t>
            </a:r>
            <a:r>
              <a:rPr lang="zh-TW" altLang="en-US" sz="1400" dirty="0"/>
              <a:t>和</a:t>
            </a:r>
            <a:r>
              <a:rPr lang="en-US" altLang="zh-TW" sz="1400" dirty="0"/>
              <a:t>||</a:t>
            </a:r>
            <a:r>
              <a:rPr lang="en-US" altLang="zh-TW" sz="1400" dirty="0" err="1"/>
              <a:t>zi−zj</a:t>
            </a:r>
            <a:r>
              <a:rPr lang="en-US" altLang="zh-TW" sz="1400" dirty="0"/>
              <a:t>||2</a:t>
            </a:r>
            <a:r>
              <a:rPr lang="zh-TW" altLang="en-US" sz="1400" dirty="0"/>
              <a:t>，我們做完降維後想要保持相近的</a:t>
            </a:r>
            <a:r>
              <a:rPr lang="en-US" altLang="zh-TW" sz="1400" dirty="0"/>
              <a:t>P(</a:t>
            </a:r>
            <a:r>
              <a:rPr lang="en-US" altLang="zh-TW" sz="1400" dirty="0" err="1"/>
              <a:t>xj|xi</a:t>
            </a:r>
            <a:r>
              <a:rPr lang="en-US" altLang="zh-TW" sz="1400" dirty="0"/>
              <a:t>)</a:t>
            </a:r>
            <a:r>
              <a:rPr lang="zh-TW" altLang="en-US" sz="1400" dirty="0"/>
              <a:t>與</a:t>
            </a:r>
            <a:r>
              <a:rPr lang="en-US" altLang="zh-TW" sz="1400" dirty="0"/>
              <a:t>Q(</a:t>
            </a:r>
            <a:r>
              <a:rPr lang="en-US" altLang="zh-TW" sz="1400" dirty="0" err="1"/>
              <a:t>zj|zi</a:t>
            </a:r>
            <a:r>
              <a:rPr lang="en-US" altLang="zh-TW" sz="1400" dirty="0"/>
              <a:t>)</a:t>
            </a:r>
            <a:r>
              <a:rPr lang="zh-TW" altLang="en-US" sz="1400" dirty="0"/>
              <a:t>，也就是畫出水平線。我們可以發現當高維度相近的兩個點</a:t>
            </a:r>
            <a:r>
              <a:rPr lang="en-US" altLang="zh-TW" sz="1400" dirty="0"/>
              <a:t>(distance</a:t>
            </a:r>
            <a:r>
              <a:rPr lang="zh-TW" altLang="en-US" sz="1400" dirty="0"/>
              <a:t>小</a:t>
            </a:r>
            <a:r>
              <a:rPr lang="en-US" altLang="zh-TW" sz="1400" dirty="0"/>
              <a:t>)</a:t>
            </a:r>
            <a:r>
              <a:rPr lang="zh-TW" altLang="en-US" sz="1400" dirty="0"/>
              <a:t>在投影到低維度時</a:t>
            </a:r>
            <a:r>
              <a:rPr lang="en-US" altLang="zh-TW" sz="1400" dirty="0"/>
              <a:t>(</a:t>
            </a:r>
            <a:r>
              <a:rPr lang="zh-TW" altLang="en-US" sz="1400" dirty="0"/>
              <a:t>從藍色線延著水平線到綠色線</a:t>
            </a:r>
            <a:r>
              <a:rPr lang="en-US" altLang="zh-TW" sz="1400" dirty="0"/>
              <a:t>)</a:t>
            </a:r>
            <a:r>
              <a:rPr lang="zh-TW" altLang="en-US" sz="1400" dirty="0"/>
              <a:t>，對應下來的</a:t>
            </a:r>
            <a:r>
              <a:rPr lang="en-US" altLang="zh-TW" sz="1400" dirty="0" err="1"/>
              <a:t>distaance</a:t>
            </a:r>
            <a:r>
              <a:rPr lang="zh-TW" altLang="en-US" sz="1400" dirty="0"/>
              <a:t>還是小的。但當高維度距離遠的兩點</a:t>
            </a:r>
            <a:r>
              <a:rPr lang="en-US" altLang="zh-TW" sz="1400" dirty="0"/>
              <a:t>(distance</a:t>
            </a:r>
            <a:r>
              <a:rPr lang="zh-TW" altLang="en-US" sz="1400" dirty="0"/>
              <a:t>大</a:t>
            </a:r>
            <a:r>
              <a:rPr lang="en-US" altLang="zh-TW" sz="1400" dirty="0"/>
              <a:t>)</a:t>
            </a:r>
            <a:r>
              <a:rPr lang="zh-TW" altLang="en-US" sz="1400" dirty="0"/>
              <a:t>在投影到低維度時</a:t>
            </a:r>
            <a:r>
              <a:rPr lang="en-US" altLang="zh-TW" sz="1400" dirty="0"/>
              <a:t>(</a:t>
            </a:r>
            <a:r>
              <a:rPr lang="zh-TW" altLang="en-US" sz="1400" dirty="0"/>
              <a:t>從藍色線延著水平線到綠色線</a:t>
            </a:r>
            <a:r>
              <a:rPr lang="en-US" altLang="zh-TW" sz="1400" dirty="0"/>
              <a:t>)</a:t>
            </a:r>
            <a:r>
              <a:rPr lang="zh-TW" altLang="en-US" sz="1400" dirty="0"/>
              <a:t>，對應下來的</a:t>
            </a:r>
            <a:r>
              <a:rPr lang="en-US" altLang="zh-TW" sz="1400" dirty="0"/>
              <a:t>distance</a:t>
            </a:r>
            <a:r>
              <a:rPr lang="zh-TW" altLang="en-US" sz="1400" dirty="0"/>
              <a:t>因為</a:t>
            </a:r>
            <a:r>
              <a:rPr lang="en-US" altLang="zh-TW" sz="1400" dirty="0"/>
              <a:t>heavy tail</a:t>
            </a:r>
            <a:r>
              <a:rPr lang="zh-TW" altLang="en-US" sz="1400" dirty="0"/>
              <a:t>的關係被拉大了</a:t>
            </a:r>
            <a:r>
              <a:rPr lang="en-US" altLang="zh-TW" sz="1400" dirty="0"/>
              <a:t>!</a:t>
            </a:r>
          </a:p>
          <a:p>
            <a:pPr algn="l"/>
            <a:r>
              <a:rPr lang="zh-TW" altLang="en-US" sz="1400" dirty="0"/>
              <a:t>因此</a:t>
            </a:r>
            <a:r>
              <a:rPr lang="en-US" altLang="zh-TW" sz="1400" dirty="0"/>
              <a:t>t-SNE</a:t>
            </a:r>
            <a:r>
              <a:rPr lang="zh-TW" altLang="en-US" sz="1400" dirty="0"/>
              <a:t>除了可以把相近的點表現在一起之外，還可以把相遠的點強化變得更遠。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034" y="246653"/>
            <a:ext cx="5411932" cy="35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3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84283" y="1016051"/>
            <a:ext cx="5714467" cy="2054100"/>
          </a:xfrm>
        </p:spPr>
        <p:txBody>
          <a:bodyPr/>
          <a:lstStyle/>
          <a:p>
            <a:r>
              <a:rPr kumimoji="1" lang="tr-TR" altLang="zh-TW" sz="4800" dirty="0" smtClean="0">
                <a:hlinkClick r:id="rId2"/>
              </a:rPr>
              <a:t>PCA by shiny</a:t>
            </a:r>
            <a:endParaRPr kumimoji="1"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087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971600" y="2859782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Hierarchical</a:t>
            </a:r>
            <a:br>
              <a:rPr lang="en" sz="4000" dirty="0" smtClean="0"/>
            </a:br>
            <a:r>
              <a:rPr lang="en" sz="4000" dirty="0" smtClean="0"/>
              <a:t>Clustering</a:t>
            </a:r>
            <a:endParaRPr sz="4000"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971600" y="1577338"/>
            <a:ext cx="2979300" cy="10106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sz="13800"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971600" y="4083918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533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Method</a:t>
            </a:r>
            <a:endParaRPr dirty="0"/>
          </a:p>
        </p:txBody>
      </p:sp>
      <p:sp>
        <p:nvSpPr>
          <p:cNvPr id="269" name="Google Shape;269;p38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711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NO lables</a:t>
            </a:r>
            <a:br>
              <a:rPr lang="en" sz="2000" dirty="0" smtClean="0"/>
            </a:br>
            <a:r>
              <a:rPr lang="en" sz="2000" dirty="0" smtClean="0"/>
              <a:t>NO specified K’s</a:t>
            </a:r>
            <a:endParaRPr sz="2000" dirty="0"/>
          </a:p>
        </p:txBody>
      </p:sp>
      <p:sp>
        <p:nvSpPr>
          <p:cNvPr id="271" name="Google Shape;271;p38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 err="1"/>
              <a:t>Dendrogram</a:t>
            </a:r>
            <a:endParaRPr sz="2000" dirty="0"/>
          </a:p>
        </p:txBody>
      </p:sp>
      <p:sp>
        <p:nvSpPr>
          <p:cNvPr id="273" name="Google Shape;273;p38"/>
          <p:cNvSpPr txBox="1">
            <a:spLocks noGrp="1"/>
          </p:cNvSpPr>
          <p:nvPr>
            <p:ph type="ctrTitle" idx="5"/>
          </p:nvPr>
        </p:nvSpPr>
        <p:spPr>
          <a:xfrm>
            <a:off x="5909508" y="2804713"/>
            <a:ext cx="2673600" cy="6353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Earlier fusion</a:t>
            </a:r>
            <a:br>
              <a:rPr lang="en" dirty="0" smtClean="0"/>
            </a:br>
            <a:r>
              <a:rPr lang="en" dirty="0" smtClean="0"/>
              <a:t>More similar</a:t>
            </a:r>
            <a:endParaRPr dirty="0"/>
          </a:p>
        </p:txBody>
      </p:sp>
      <p:cxnSp>
        <p:nvCxnSpPr>
          <p:cNvPr id="275" name="Google Shape;275;p38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https://image.flaticon.com/icons/png/512/1946/19464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071" y="1855160"/>
            <a:ext cx="652658" cy="65265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relation, data, dendrogram, visualisation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652" y="1859139"/>
            <a:ext cx="644699" cy="644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age.flaticon.com/icons/png/512/497/49738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994" y="1860837"/>
            <a:ext cx="684628" cy="643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84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7" name="Google Shape;617;p52"/>
              <p:cNvSpPr txBox="1"/>
              <p:nvPr/>
            </p:nvSpPr>
            <p:spPr>
              <a:xfrm>
                <a:off x="642050" y="1131590"/>
                <a:ext cx="5308200" cy="3888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dk1"/>
                    </a:solidFill>
                    <a:latin typeface="Exo 2"/>
                    <a:ea typeface="Exo 2"/>
                    <a:cs typeface="Exo 2"/>
                    <a:sym typeface="Exo 2"/>
                  </a:rPr>
                  <a:t>Definition of Distance </a:t>
                </a:r>
                <a:r>
                  <a:rPr lang="en-US" sz="2000" b="1" dirty="0" smtClean="0">
                    <a:solidFill>
                      <a:schemeClr val="dk1"/>
                    </a:solidFill>
                    <a:latin typeface="Exo 2"/>
                    <a:ea typeface="Exo 2"/>
                    <a:cs typeface="Exo 2"/>
                    <a:sym typeface="Exo 2"/>
                  </a:rPr>
                  <a:t>:</a:t>
                </a:r>
              </a:p>
              <a:p>
                <a:pPr marL="241300" lvl="0" indent="-1968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Char char="■"/>
                </a:pPr>
                <a:r>
                  <a:rPr lang="en-US" sz="1600" dirty="0" smtClean="0">
                    <a:solidFill>
                      <a:schemeClr val="dk1"/>
                    </a:solidFill>
                    <a:uFill>
                      <a:noFill/>
                    </a:u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Euclidean: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∥</m:t>
                    </m:r>
                    <m:r>
                      <a:rPr lang="en-US" sz="1600" b="0" i="1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𝑎</m:t>
                    </m:r>
                    <m:r>
                      <a:rPr lang="en-US" sz="1600" b="0" i="1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𝑏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∥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TW" sz="1600" b="0" i="1" smtClean="0">
                                    <a:solidFill>
                                      <a:schemeClr val="dk1"/>
                                    </a:solidFill>
                                    <a:uFill>
                                      <a:noFill/>
                                    </a:u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Condensed Light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TW" sz="1600" b="0" i="1" smtClean="0">
                                        <a:solidFill>
                                          <a:schemeClr val="dk1"/>
                                        </a:solidFill>
                                        <a:uFill>
                                          <a:noFill/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TW" sz="1600" b="0" i="1" smtClean="0">
                                            <a:solidFill>
                                              <a:schemeClr val="dk1"/>
                                            </a:solidFill>
                                            <a:uFill>
                                              <a:noFill/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Roboto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b="0" i="1" smtClean="0">
                                            <a:solidFill>
                                              <a:schemeClr val="dk1"/>
                                            </a:solidFill>
                                            <a:uFill>
                                              <a:noFill/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Roboto Condensed Light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solidFill>
                                              <a:schemeClr val="dk1"/>
                                            </a:solidFill>
                                            <a:uFill>
                                              <a:noFill/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Roboto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TW" sz="1600" b="0" i="1" smtClean="0">
                                        <a:solidFill>
                                          <a:schemeClr val="dk1"/>
                                        </a:solidFill>
                                        <a:uFill>
                                          <a:noFill/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Roboto Condensed Light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TW" sz="1600" b="0" i="1" smtClean="0">
                                            <a:solidFill>
                                              <a:schemeClr val="dk1"/>
                                            </a:solidFill>
                                            <a:uFill>
                                              <a:noFill/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Roboto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b="0" i="1" smtClean="0">
                                            <a:solidFill>
                                              <a:schemeClr val="dk1"/>
                                            </a:solidFill>
                                            <a:uFill>
                                              <a:noFill/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Roboto Condensed Light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0" i="1" smtClean="0">
                                            <a:solidFill>
                                              <a:schemeClr val="dk1"/>
                                            </a:solidFill>
                                            <a:uFill>
                                              <a:noFill/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Roboto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TW" sz="1600" b="0" i="1" smtClean="0">
                                    <a:solidFill>
                                      <a:schemeClr val="dk1"/>
                                    </a:solidFill>
                                    <a:uFill>
                                      <a:noFill/>
                                    </a:u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Roboto Condensed Light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241300" lvl="0" indent="-196850">
                  <a:lnSpc>
                    <a:spcPct val="115000"/>
                  </a:lnSpc>
                  <a:spcBef>
                    <a:spcPts val="300"/>
                  </a:spcBef>
                  <a:buClr>
                    <a:schemeClr val="dk1"/>
                  </a:buClr>
                  <a:buSzPts val="1100"/>
                  <a:buFont typeface="Roboto Condensed Light"/>
                  <a:buChar char="■"/>
                </a:pPr>
                <a:r>
                  <a:rPr lang="en-US" sz="1600" dirty="0" smtClean="0">
                    <a:solidFill>
                      <a:schemeClr val="dk1"/>
                    </a:solidFill>
                    <a:uFill>
                      <a:noFill/>
                    </a:u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Manhattan: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∥</m:t>
                    </m:r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𝑎</m:t>
                    </m:r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−</m:t>
                    </m:r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𝑏</m:t>
                    </m:r>
                    <m:sSub>
                      <m:sSubPr>
                        <m:ctrlPr>
                          <a:rPr lang="en-US" altLang="zh-TW" sz="1600" i="1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∥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1</m:t>
                        </m:r>
                      </m:sub>
                    </m:sSub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TW" sz="160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𝑖</m:t>
                        </m:r>
                      </m:sub>
                      <m:sup/>
                      <m:e>
                        <m: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Roboto Condensed Ligh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oboto Condensed Light"/>
                          </a:rPr>
                          <m:t>|</m:t>
                        </m:r>
                      </m:e>
                    </m:nary>
                  </m:oMath>
                </a14:m>
                <a:endParaRPr lang="en-US" sz="1600" dirty="0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241300" lvl="0" indent="-196850">
                  <a:lnSpc>
                    <a:spcPct val="115000"/>
                  </a:lnSpc>
                  <a:spcBef>
                    <a:spcPts val="300"/>
                  </a:spcBef>
                  <a:buClr>
                    <a:schemeClr val="dk1"/>
                  </a:buClr>
                  <a:buSzPts val="1100"/>
                  <a:buFont typeface="Roboto Condensed Light"/>
                  <a:buChar char="■"/>
                </a:pPr>
                <a:r>
                  <a:rPr lang="en-US" sz="1600" dirty="0" smtClean="0">
                    <a:solidFill>
                      <a:schemeClr val="dk1"/>
                    </a:solidFill>
                    <a:uFill>
                      <a:noFill/>
                    </a:u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Maximum: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∥</m:t>
                    </m:r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𝑎</m:t>
                    </m:r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−</m:t>
                    </m:r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𝑏</m:t>
                    </m:r>
                    <m:sSub>
                      <m:sSubPr>
                        <m:ctrlPr>
                          <a:rPr lang="en-US" altLang="zh-TW" sz="1600" i="1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</m:ctrlPr>
                      </m:sSubPr>
                      <m:e>
                        <m:r>
                          <a:rPr lang="en-US" altLang="zh-TW" sz="1600" i="1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∥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∞</m:t>
                        </m:r>
                      </m:sub>
                    </m:sSub>
                    <m:r>
                      <a:rPr lang="en-US" altLang="zh-TW" sz="1600" i="1">
                        <a:solidFill>
                          <a:schemeClr val="dk1"/>
                        </a:solidFill>
                        <a:uFill>
                          <a:noFill/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Roboto Condensed Light"/>
                        <a:sym typeface="Roboto Condensed Light"/>
                      </a:rPr>
                      <m:t>=</m:t>
                    </m:r>
                    <m:func>
                      <m:funcPr>
                        <m:ctrlP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1600" b="0" i="0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1600" b="0" i="1" smtClean="0">
                                <a:solidFill>
                                  <a:schemeClr val="dk1"/>
                                </a:solidFill>
                                <a:uFill>
                                  <a:noFill/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Roboto Condensed Light"/>
                                <a:sym typeface="Roboto Condensed Light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1600" b="0" i="1" smtClean="0">
                            <a:solidFill>
                              <a:schemeClr val="dk1"/>
                            </a:solidFill>
                            <a:uFill>
                              <a:noFill/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 Condensed Light"/>
                            <a:sym typeface="Roboto Condensed Light"/>
                          </a:rPr>
                          <m:t>|</m:t>
                        </m:r>
                      </m:e>
                    </m:func>
                  </m:oMath>
                </a14:m>
                <a:endParaRPr lang="en-US" sz="1600" dirty="0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None/>
                </a:pPr>
                <a:endParaRPr lang="en-US" sz="1000" dirty="0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None/>
                </a:pPr>
                <a:r>
                  <a:rPr lang="en-US" sz="2000" b="1" dirty="0" smtClean="0">
                    <a:solidFill>
                      <a:schemeClr val="dk1"/>
                    </a:solidFill>
                    <a:latin typeface="Exo 2"/>
                    <a:ea typeface="Exo 2"/>
                    <a:cs typeface="Exo 2"/>
                    <a:sym typeface="Exo 2"/>
                  </a:rPr>
                  <a:t>Linkage Criteria :</a:t>
                </a:r>
                <a:endParaRPr lang="en-US" sz="1000" dirty="0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  <a:p>
                <a:pPr marL="241300" lvl="0" indent="-19685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Char char="■"/>
                </a:pPr>
                <a:r>
                  <a:rPr lang="en-US" sz="1600" dirty="0" smtClean="0">
                    <a:solidFill>
                      <a:schemeClr val="dk1"/>
                    </a:solidFill>
                    <a:uFill>
                      <a:noFill/>
                    </a:u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Single: smallest</a:t>
                </a:r>
              </a:p>
              <a:p>
                <a:pPr marL="241300" lvl="0" indent="-19685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Char char="■"/>
                </a:pPr>
                <a:r>
                  <a:rPr lang="en-US" sz="1600" dirty="0" smtClean="0">
                    <a:solidFill>
                      <a:schemeClr val="dk1"/>
                    </a:solidFill>
                    <a:uFill>
                      <a:noFill/>
                    </a:u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Complete: largest</a:t>
                </a:r>
              </a:p>
              <a:p>
                <a:pPr marL="241300" lvl="0" indent="-19685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Char char="■"/>
                </a:pPr>
                <a:r>
                  <a:rPr lang="en-US" sz="1600" dirty="0" smtClean="0">
                    <a:solidFill>
                      <a:schemeClr val="dk1"/>
                    </a:solidFill>
                    <a:uFill>
                      <a:noFill/>
                    </a:u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Average: average</a:t>
                </a:r>
              </a:p>
              <a:p>
                <a:pPr marL="241300" lvl="0" indent="-19685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Char char="■"/>
                </a:pPr>
                <a:r>
                  <a:rPr lang="en-US" sz="1600" dirty="0" smtClean="0">
                    <a:solidFill>
                      <a:schemeClr val="dk1"/>
                    </a:solidFill>
                    <a:uFill>
                      <a:noFill/>
                    </a:u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Centroid: centroid</a:t>
                </a:r>
              </a:p>
              <a:p>
                <a:pPr marL="241300" lvl="0" indent="-196850" algn="l" rtl="0">
                  <a:lnSpc>
                    <a:spcPct val="115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 Condensed Light"/>
                  <a:buChar char="■"/>
                </a:pPr>
                <a:r>
                  <a:rPr lang="en-US" sz="1600" dirty="0" smtClean="0">
                    <a:solidFill>
                      <a:schemeClr val="dk1"/>
                    </a:solidFill>
                    <a:uFill>
                      <a:noFill/>
                    </a:u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rPr>
                  <a:t>Ward: minimize total within-cluster variance</a:t>
                </a:r>
                <a:endParaRPr lang="en-US" sz="1200" dirty="0">
                  <a:solidFill>
                    <a:schemeClr val="dk1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</a:endParaRPr>
              </a:p>
            </p:txBody>
          </p:sp>
        </mc:Choice>
        <mc:Fallback xmlns="">
          <p:sp>
            <p:nvSpPr>
              <p:cNvPr id="617" name="Google Shape;617;p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50" y="1131590"/>
                <a:ext cx="5308200" cy="3888432"/>
              </a:xfrm>
              <a:prstGeom prst="rect">
                <a:avLst/>
              </a:prstGeom>
              <a:blipFill>
                <a:blip r:embed="rId3"/>
                <a:stretch>
                  <a:fillRect l="-1148" b="-9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9" name="Google Shape;619;p52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Method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42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628050" y="2283718"/>
            <a:ext cx="2863829" cy="20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dirty="0" smtClean="0">
                <a:solidFill>
                  <a:schemeClr val="tx1"/>
                </a:solidFill>
              </a:rPr>
              <a:t>Variables Considered:</a:t>
            </a:r>
            <a:br>
              <a:rPr lang="en" dirty="0" smtClean="0">
                <a:solidFill>
                  <a:schemeClr val="tx1"/>
                </a:solidFill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學生老師比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2.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退學率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3.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休學率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4.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註冊率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5.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弱勢學生比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率</a:t>
            </a:r>
            <a:endParaRPr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Set Up</a:t>
            </a:r>
            <a:endParaRPr dirty="0"/>
          </a:p>
        </p:txBody>
      </p:sp>
      <p:sp>
        <p:nvSpPr>
          <p:cNvPr id="4" name="AutoShape 2" descr="http://127.0.0.1:19645/chunk_output/s/F6F381DC/c7mx9lwakp34o/000005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563638"/>
            <a:ext cx="5232846" cy="322941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72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/>
          <a:srcRect r="6029" b="20190"/>
          <a:stretch/>
        </p:blipFill>
        <p:spPr>
          <a:xfrm>
            <a:off x="35496" y="1563638"/>
            <a:ext cx="4444688" cy="238475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4"/>
          <a:srcRect r="7089" b="21035"/>
          <a:stretch/>
        </p:blipFill>
        <p:spPr>
          <a:xfrm>
            <a:off x="4555171" y="1563638"/>
            <a:ext cx="4546616" cy="238475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文字方塊 18"/>
          <p:cNvSpPr txBox="1"/>
          <p:nvPr/>
        </p:nvSpPr>
        <p:spPr>
          <a:xfrm>
            <a:off x="781676" y="4168048"/>
            <a:ext cx="29523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000"/>
              <a:buFont typeface="Exo 2"/>
              <a:buNone/>
              <a:defRPr sz="2000" b="1">
                <a:solidFill>
                  <a:schemeClr val="tx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大者恆大</a:t>
            </a:r>
          </a:p>
        </p:txBody>
      </p:sp>
      <p:sp>
        <p:nvSpPr>
          <p:cNvPr id="27" name="Google Shape;268;p38"/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3600" smtClean="0"/>
              <a:t>School Set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0" y="-2053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Set Up</a:t>
            </a:r>
            <a:endParaRPr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r="7110" b="20931"/>
          <a:stretch/>
        </p:blipFill>
        <p:spPr>
          <a:xfrm>
            <a:off x="179512" y="613106"/>
            <a:ext cx="4079304" cy="21506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7110" b="21241"/>
          <a:stretch/>
        </p:blipFill>
        <p:spPr>
          <a:xfrm>
            <a:off x="4877634" y="613106"/>
            <a:ext cx="4086854" cy="21506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r="7110" b="21149"/>
          <a:stretch/>
        </p:blipFill>
        <p:spPr>
          <a:xfrm>
            <a:off x="2423896" y="2837121"/>
            <a:ext cx="4296208" cy="225063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字方塊 10"/>
          <p:cNvSpPr txBox="1"/>
          <p:nvPr/>
        </p:nvSpPr>
        <p:spPr>
          <a:xfrm>
            <a:off x="107504" y="3483468"/>
            <a:ext cx="20882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ts val="2000"/>
              <a:buFont typeface="Exo 2"/>
              <a:buNone/>
              <a:defRPr sz="2000" b="1">
                <a:solidFill>
                  <a:schemeClr val="tx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SzPts val="2000"/>
              <a:buFont typeface="Squada One"/>
              <a:buNone/>
              <a:defRPr sz="2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齊頭並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</a:t>
            </a:r>
          </a:p>
        </p:txBody>
      </p:sp>
    </p:spTree>
    <p:extLst>
      <p:ext uri="{BB962C8B-B14F-4D97-AF65-F5344CB8AC3E}">
        <p14:creationId xmlns:p14="http://schemas.microsoft.com/office/powerpoint/2010/main" val="25933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ctrTitle" idx="2"/>
          </p:nvPr>
        </p:nvSpPr>
        <p:spPr>
          <a:xfrm>
            <a:off x="390455" y="56456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EDA</a:t>
            </a:r>
            <a:endParaRPr sz="2800" dirty="0"/>
          </a:p>
        </p:txBody>
      </p:sp>
      <p:sp>
        <p:nvSpPr>
          <p:cNvPr id="153" name="Google Shape;153;p30"/>
          <p:cNvSpPr txBox="1">
            <a:spLocks noGrp="1"/>
          </p:cNvSpPr>
          <p:nvPr>
            <p:ph type="ctrTitle" idx="9"/>
          </p:nvPr>
        </p:nvSpPr>
        <p:spPr>
          <a:xfrm>
            <a:off x="390296" y="151924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PCA</a:t>
            </a:r>
            <a:endParaRPr sz="2800"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8" name="Google Shape;158;p30"/>
          <p:cNvCxnSpPr/>
          <p:nvPr/>
        </p:nvCxnSpPr>
        <p:spPr>
          <a:xfrm>
            <a:off x="3297225" y="0"/>
            <a:ext cx="24060" cy="31544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5922008" y="3159287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5922008" y="4277829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14"/>
          </p:nvPr>
        </p:nvSpPr>
        <p:spPr>
          <a:xfrm>
            <a:off x="0" y="2467050"/>
            <a:ext cx="236459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dirty="0" smtClean="0"/>
              <a:t>H</a:t>
            </a:r>
            <a:r>
              <a:rPr lang="en-US" sz="2800" dirty="0" err="1" smtClean="0"/>
              <a:t>ierarchical</a:t>
            </a:r>
            <a:r>
              <a:rPr lang="en-US" sz="2800" dirty="0" smtClean="0"/>
              <a:t> </a:t>
            </a:r>
            <a:endParaRPr sz="2800"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ctrTitle" idx="16"/>
          </p:nvPr>
        </p:nvSpPr>
        <p:spPr>
          <a:xfrm>
            <a:off x="6811558" y="318110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K-means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ctrTitle" idx="18"/>
          </p:nvPr>
        </p:nvSpPr>
        <p:spPr>
          <a:xfrm>
            <a:off x="6811558" y="427782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GMM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07654"/>
            <a:ext cx="4402458" cy="308803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1707654"/>
            <a:ext cx="4351606" cy="308803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9" name="Google Shape;268;p38"/>
          <p:cNvSpPr txBox="1">
            <a:spLocks/>
          </p:cNvSpPr>
          <p:nvPr/>
        </p:nvSpPr>
        <p:spPr>
          <a:xfrm>
            <a:off x="1253021" y="1131590"/>
            <a:ext cx="211142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000" dirty="0" smtClean="0"/>
              <a:t>Elbow method</a:t>
            </a:r>
            <a:endParaRPr lang="en-US" sz="1400" dirty="0"/>
          </a:p>
        </p:txBody>
      </p:sp>
      <p:sp>
        <p:nvSpPr>
          <p:cNvPr id="90" name="Google Shape;268;p38"/>
          <p:cNvSpPr txBox="1">
            <a:spLocks/>
          </p:cNvSpPr>
          <p:nvPr/>
        </p:nvSpPr>
        <p:spPr>
          <a:xfrm>
            <a:off x="4963166" y="1131590"/>
            <a:ext cx="371329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2400"/>
              <a:buFont typeface="Exo 2"/>
              <a:buNone/>
              <a:defRPr sz="2000" b="1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9pPr>
          </a:lstStyle>
          <a:p>
            <a:r>
              <a:rPr lang="en-US" dirty="0"/>
              <a:t>Average </a:t>
            </a:r>
            <a:r>
              <a:rPr lang="en-US" altLang="zh-TW" dirty="0" smtClean="0"/>
              <a:t>Silhouette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92" name="Google Shape;268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Set 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62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4321" r="7109" b="19267"/>
          <a:stretch/>
        </p:blipFill>
        <p:spPr>
          <a:xfrm>
            <a:off x="4644008" y="1635646"/>
            <a:ext cx="4464496" cy="251144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4320" r="7110" b="19267"/>
          <a:stretch/>
        </p:blipFill>
        <p:spPr>
          <a:xfrm>
            <a:off x="26369" y="1635646"/>
            <a:ext cx="4478648" cy="251940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Set Up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508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32718" t="7996" r="26237" b="11495"/>
          <a:stretch/>
        </p:blipFill>
        <p:spPr>
          <a:xfrm>
            <a:off x="179510" y="1563638"/>
            <a:ext cx="2736305" cy="331236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0432" t="7792" r="26363" b="11700"/>
          <a:stretch/>
        </p:blipFill>
        <p:spPr>
          <a:xfrm>
            <a:off x="3131839" y="1563638"/>
            <a:ext cx="2880321" cy="331236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30307" t="7588" r="28649" b="11904"/>
          <a:stretch/>
        </p:blipFill>
        <p:spPr>
          <a:xfrm>
            <a:off x="6228184" y="1563638"/>
            <a:ext cx="2736304" cy="331236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Set Up</a:t>
            </a:r>
            <a:endParaRPr dirty="0"/>
          </a:p>
        </p:txBody>
      </p:sp>
      <p:sp>
        <p:nvSpPr>
          <p:cNvPr id="8" name="文字方塊 7"/>
          <p:cNvSpPr txBox="1"/>
          <p:nvPr/>
        </p:nvSpPr>
        <p:spPr>
          <a:xfrm>
            <a:off x="3203848" y="1071304"/>
            <a:ext cx="2736304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Exo 2"/>
              <a:buNone/>
              <a:defRPr sz="36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zh-TW" sz="2000" dirty="0"/>
              <a:t>True distribution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70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4878" t="9745" r="29478" b="13246"/>
          <a:stretch/>
        </p:blipFill>
        <p:spPr>
          <a:xfrm>
            <a:off x="290718" y="1635646"/>
            <a:ext cx="2507720" cy="331184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3672" t="9542" r="28523" b="11700"/>
          <a:stretch/>
        </p:blipFill>
        <p:spPr>
          <a:xfrm>
            <a:off x="3283856" y="1635646"/>
            <a:ext cx="2576288" cy="331236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32466" t="9338" r="30809" b="11904"/>
          <a:stretch/>
        </p:blipFill>
        <p:spPr>
          <a:xfrm>
            <a:off x="6344997" y="1635646"/>
            <a:ext cx="2502680" cy="331236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268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Set Up</a:t>
            </a:r>
            <a:endParaRPr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203848" y="1071304"/>
            <a:ext cx="2736304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Exo 2"/>
              <a:buNone/>
              <a:defRPr sz="36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zh-TW" sz="2000" dirty="0" smtClean="0"/>
              <a:t>2 Clusters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297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33799" t="9745" r="28397" b="11495"/>
          <a:stretch/>
        </p:blipFill>
        <p:spPr>
          <a:xfrm>
            <a:off x="274926" y="1635646"/>
            <a:ext cx="2520281" cy="324036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2592" t="9542" r="27444" b="11700"/>
          <a:stretch/>
        </p:blipFill>
        <p:spPr>
          <a:xfrm>
            <a:off x="3239851" y="1635646"/>
            <a:ext cx="2664297" cy="324036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1386" t="9338" r="30809" b="11904"/>
          <a:stretch/>
        </p:blipFill>
        <p:spPr>
          <a:xfrm>
            <a:off x="6348792" y="1635646"/>
            <a:ext cx="2520281" cy="324036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Set Up</a:t>
            </a:r>
            <a:endParaRPr dirty="0"/>
          </a:p>
        </p:txBody>
      </p:sp>
      <p:sp>
        <p:nvSpPr>
          <p:cNvPr id="7" name="文字方塊 6"/>
          <p:cNvSpPr txBox="1"/>
          <p:nvPr/>
        </p:nvSpPr>
        <p:spPr>
          <a:xfrm>
            <a:off x="3203848" y="1071304"/>
            <a:ext cx="2736304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Exo 2"/>
              <a:buNone/>
              <a:defRPr sz="36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zh-TW" sz="2000" dirty="0"/>
              <a:t>3</a:t>
            </a:r>
            <a:r>
              <a:rPr lang="en-US" altLang="zh-TW" sz="2000" dirty="0" smtClean="0"/>
              <a:t> Clusters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65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5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5"/>
          <p:cNvSpPr txBox="1">
            <a:spLocks noGrp="1"/>
          </p:cNvSpPr>
          <p:nvPr>
            <p:ph type="ctrTitle"/>
          </p:nvPr>
        </p:nvSpPr>
        <p:spPr>
          <a:xfrm>
            <a:off x="611560" y="2164648"/>
            <a:ext cx="2808312" cy="261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dirty="0" smtClean="0">
                <a:solidFill>
                  <a:schemeClr val="tx1"/>
                </a:solidFill>
              </a:rPr>
              <a:t>Variables Considered:</a:t>
            </a:r>
            <a:br>
              <a:rPr lang="en" dirty="0" smtClean="0">
                <a:solidFill>
                  <a:schemeClr val="tx1"/>
                </a:solidFill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與國外學校學位合作數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2.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申請宿舍比率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3.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外籍教師比率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4.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僑生比率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5.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雙主修學生比率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6.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輔系學生比率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7.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跨校選課比率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8.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出國進修學生比率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/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9.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 弱勢學生比</a:t>
            </a:r>
            <a:r>
              <a:rPr lang="zh-TW" altLang="en-US" sz="1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oboto Condensed Light"/>
              </a:rPr>
              <a:t>率</a:t>
            </a:r>
            <a:endParaRPr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Class</a:t>
            </a:r>
            <a:endParaRPr dirty="0"/>
          </a:p>
        </p:txBody>
      </p:sp>
      <p:sp>
        <p:nvSpPr>
          <p:cNvPr id="4" name="AutoShape 2" descr="http://127.0.0.1:19645/chunk_output/s/F6F381DC/c7mx9lwakp34o/000005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635646"/>
            <a:ext cx="5281178" cy="325924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60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68;p38"/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3600" dirty="0" smtClean="0"/>
              <a:t>School </a:t>
            </a:r>
            <a:r>
              <a:rPr lang="en-US" altLang="zh-TW" sz="3600" dirty="0" smtClean="0"/>
              <a:t>Class</a:t>
            </a:r>
            <a:endParaRPr 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r="7110" b="22563"/>
          <a:stretch/>
        </p:blipFill>
        <p:spPr>
          <a:xfrm>
            <a:off x="179512" y="1779662"/>
            <a:ext cx="4300534" cy="22125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r="7110" b="21546"/>
          <a:stretch/>
        </p:blipFill>
        <p:spPr>
          <a:xfrm>
            <a:off x="4644008" y="1784885"/>
            <a:ext cx="4366492" cy="220727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1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0" y="-2053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Class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6795" b="21997"/>
          <a:stretch/>
        </p:blipFill>
        <p:spPr>
          <a:xfrm>
            <a:off x="4716016" y="637020"/>
            <a:ext cx="4189046" cy="216358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r="6921" b="22201"/>
          <a:stretch/>
        </p:blipFill>
        <p:spPr>
          <a:xfrm>
            <a:off x="238938" y="637020"/>
            <a:ext cx="4189046" cy="21608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r="6921" b="21486"/>
          <a:stretch/>
        </p:blipFill>
        <p:spPr>
          <a:xfrm>
            <a:off x="2437646" y="2859782"/>
            <a:ext cx="4268708" cy="222215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70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68;p38"/>
          <p:cNvSpPr txBox="1">
            <a:spLocks/>
          </p:cNvSpPr>
          <p:nvPr/>
        </p:nvSpPr>
        <p:spPr>
          <a:xfrm>
            <a:off x="1253021" y="1465148"/>
            <a:ext cx="211142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000" dirty="0" smtClean="0"/>
              <a:t>Elbow method</a:t>
            </a:r>
            <a:endParaRPr lang="en-US" sz="1400" dirty="0"/>
          </a:p>
        </p:txBody>
      </p:sp>
      <p:sp>
        <p:nvSpPr>
          <p:cNvPr id="90" name="Google Shape;268;p38"/>
          <p:cNvSpPr txBox="1">
            <a:spLocks/>
          </p:cNvSpPr>
          <p:nvPr/>
        </p:nvSpPr>
        <p:spPr>
          <a:xfrm>
            <a:off x="4963166" y="1465148"/>
            <a:ext cx="371329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2400"/>
              <a:buFont typeface="Exo 2"/>
              <a:buNone/>
              <a:defRPr sz="2000" b="1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9pPr>
          </a:lstStyle>
          <a:p>
            <a:r>
              <a:rPr lang="en-US" dirty="0"/>
              <a:t>Average </a:t>
            </a:r>
            <a:r>
              <a:rPr lang="en-US" altLang="zh-TW" dirty="0" smtClean="0"/>
              <a:t>Silhouette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92" name="Google Shape;268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Class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5" y="2099398"/>
            <a:ext cx="4382454" cy="27046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32" y="2099398"/>
            <a:ext cx="4369958" cy="27046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4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Class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4730" r="7780" b="21015"/>
          <a:stretch/>
        </p:blipFill>
        <p:spPr>
          <a:xfrm>
            <a:off x="4644008" y="1707654"/>
            <a:ext cx="4376524" cy="248571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4635" r="7875" b="20247"/>
          <a:stretch/>
        </p:blipFill>
        <p:spPr>
          <a:xfrm>
            <a:off x="100000" y="1707654"/>
            <a:ext cx="4418498" cy="248571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54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39337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探索數據分析</a:t>
            </a:r>
            <a:r>
              <a:rPr lang="en-US" altLang="zh-TW" dirty="0"/>
              <a:t>(EDA)</a:t>
            </a:r>
            <a:br>
              <a:rPr lang="en-US" altLang="zh-TW" dirty="0"/>
            </a:b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Class</a:t>
            </a:r>
            <a:endParaRPr dirty="0"/>
          </a:p>
        </p:txBody>
      </p:sp>
      <p:sp>
        <p:nvSpPr>
          <p:cNvPr id="8" name="文字方塊 7"/>
          <p:cNvSpPr txBox="1"/>
          <p:nvPr/>
        </p:nvSpPr>
        <p:spPr>
          <a:xfrm>
            <a:off x="3203848" y="1071304"/>
            <a:ext cx="2736304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Exo 2"/>
              <a:buNone/>
              <a:defRPr sz="36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zh-TW" sz="2000" dirty="0"/>
              <a:t>True distribution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3798" t="9745" r="27317" b="11495"/>
          <a:stretch/>
        </p:blipFill>
        <p:spPr>
          <a:xfrm>
            <a:off x="179512" y="1616695"/>
            <a:ext cx="2736304" cy="342037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4752" t="9689" r="28523" b="11700"/>
          <a:stretch/>
        </p:blipFill>
        <p:spPr>
          <a:xfrm>
            <a:off x="3275855" y="1612529"/>
            <a:ext cx="2592290" cy="342454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34627" t="9338" r="30809" b="11904"/>
          <a:stretch/>
        </p:blipFill>
        <p:spPr>
          <a:xfrm>
            <a:off x="6228184" y="1612529"/>
            <a:ext cx="2448272" cy="342454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8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School Class</a:t>
            </a:r>
            <a:endParaRPr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203848" y="1071304"/>
            <a:ext cx="2736304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Exo 2"/>
              <a:buNone/>
              <a:defRPr sz="36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zh-TW" sz="2000" dirty="0" smtClean="0"/>
              <a:t>2 Clusters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4878" t="9745" r="29478" b="11495"/>
          <a:stretch/>
        </p:blipFill>
        <p:spPr>
          <a:xfrm>
            <a:off x="251520" y="1528315"/>
            <a:ext cx="2586474" cy="352700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4752" t="9542" r="27444" b="11700"/>
          <a:stretch/>
        </p:blipFill>
        <p:spPr>
          <a:xfrm>
            <a:off x="3203847" y="1532766"/>
            <a:ext cx="2736306" cy="351810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34627" t="9338" r="30809" b="11904"/>
          <a:stretch/>
        </p:blipFill>
        <p:spPr>
          <a:xfrm>
            <a:off x="6306006" y="1532766"/>
            <a:ext cx="2485490" cy="351810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92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After Principle Component Analysis</a:t>
            </a:r>
            <a:endParaRPr dirty="0"/>
          </a:p>
        </p:txBody>
      </p:sp>
      <p:sp>
        <p:nvSpPr>
          <p:cNvPr id="52" name="Google Shape;225;p35"/>
          <p:cNvSpPr txBox="1">
            <a:spLocks noGrp="1"/>
          </p:cNvSpPr>
          <p:nvPr>
            <p:ph type="ctrTitle"/>
          </p:nvPr>
        </p:nvSpPr>
        <p:spPr>
          <a:xfrm>
            <a:off x="611560" y="2283718"/>
            <a:ext cx="2952328" cy="2611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000" dirty="0" smtClean="0">
                <a:solidFill>
                  <a:schemeClr val="tx1"/>
                </a:solidFill>
              </a:rPr>
              <a:t>Variables Considered:</a:t>
            </a:r>
            <a:br>
              <a:rPr lang="en" sz="2000" dirty="0" smtClean="0">
                <a:solidFill>
                  <a:schemeClr val="tx1"/>
                </a:solidFill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 score 1</a:t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PC score 2</a:t>
            </a:r>
            <a:b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PC score 3</a:t>
            </a:r>
            <a:endParaRPr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806252"/>
            <a:ext cx="5034014" cy="310670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40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68;p38"/>
          <p:cNvSpPr txBox="1">
            <a:spLocks/>
          </p:cNvSpPr>
          <p:nvPr/>
        </p:nvSpPr>
        <p:spPr>
          <a:xfrm>
            <a:off x="1964851" y="352850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3600" dirty="0" smtClean="0"/>
              <a:t>After PCA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7110" b="22080"/>
          <a:stretch/>
        </p:blipFill>
        <p:spPr>
          <a:xfrm>
            <a:off x="107504" y="1707654"/>
            <a:ext cx="4367798" cy="22611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r="6887" b="22563"/>
          <a:stretch/>
        </p:blipFill>
        <p:spPr>
          <a:xfrm>
            <a:off x="4644008" y="1707654"/>
            <a:ext cx="4335340" cy="22611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8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0" y="-20538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After PCA</a:t>
            </a:r>
            <a:endParaRPr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r="6795" b="21997"/>
          <a:stretch/>
        </p:blipFill>
        <p:spPr>
          <a:xfrm>
            <a:off x="179512" y="584652"/>
            <a:ext cx="4265592" cy="220312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r="6921" b="22201"/>
          <a:stretch/>
        </p:blipFill>
        <p:spPr>
          <a:xfrm>
            <a:off x="4690857" y="584652"/>
            <a:ext cx="4167204" cy="220312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r="6795" b="21997"/>
          <a:stretch/>
        </p:blipFill>
        <p:spPr>
          <a:xfrm>
            <a:off x="2410930" y="2859782"/>
            <a:ext cx="4322140" cy="223232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268;p38"/>
          <p:cNvSpPr txBox="1">
            <a:spLocks/>
          </p:cNvSpPr>
          <p:nvPr/>
        </p:nvSpPr>
        <p:spPr>
          <a:xfrm>
            <a:off x="1253021" y="1465148"/>
            <a:ext cx="2111423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1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quada One"/>
              <a:buNone/>
              <a:defRPr sz="2400" b="0" i="0" u="none" strike="noStrike" cap="none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2000" dirty="0" smtClean="0"/>
              <a:t>Elbow method</a:t>
            </a:r>
            <a:endParaRPr lang="en-US" sz="1400" dirty="0"/>
          </a:p>
        </p:txBody>
      </p:sp>
      <p:sp>
        <p:nvSpPr>
          <p:cNvPr id="90" name="Google Shape;268;p38"/>
          <p:cNvSpPr txBox="1">
            <a:spLocks/>
          </p:cNvSpPr>
          <p:nvPr/>
        </p:nvSpPr>
        <p:spPr>
          <a:xfrm>
            <a:off x="4963166" y="1465148"/>
            <a:ext cx="371329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chemeClr val="dk1"/>
              </a:buClr>
              <a:buSzPts val="2400"/>
              <a:buFont typeface="Exo 2"/>
              <a:buNone/>
              <a:defRPr sz="2000" b="1">
                <a:solidFill>
                  <a:schemeClr val="dk1"/>
                </a:solidFill>
                <a:latin typeface="Exo 2"/>
                <a:ea typeface="Exo 2"/>
                <a:cs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</a:defRPr>
            </a:lvl9pPr>
          </a:lstStyle>
          <a:p>
            <a:r>
              <a:rPr lang="en-US" dirty="0"/>
              <a:t>Average </a:t>
            </a:r>
            <a:r>
              <a:rPr lang="en-US" altLang="zh-TW" dirty="0" smtClean="0"/>
              <a:t>Silhouette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92" name="Google Shape;268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After PCA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4" y="2052257"/>
            <a:ext cx="4424056" cy="273027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782" y="2052257"/>
            <a:ext cx="4424058" cy="273027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527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After PCA</a:t>
            </a:r>
            <a:endParaRPr dirty="0"/>
          </a:p>
        </p:txBody>
      </p:sp>
      <p:sp>
        <p:nvSpPr>
          <p:cNvPr id="8" name="文字方塊 7"/>
          <p:cNvSpPr txBox="1"/>
          <p:nvPr/>
        </p:nvSpPr>
        <p:spPr>
          <a:xfrm>
            <a:off x="2411760" y="1071304"/>
            <a:ext cx="4320480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Exo 2"/>
              <a:buNone/>
              <a:defRPr sz="36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zh-TW" sz="2000" dirty="0"/>
              <a:t>True </a:t>
            </a:r>
            <a:r>
              <a:rPr lang="en-US" altLang="zh-TW" sz="2000" dirty="0" smtClean="0"/>
              <a:t>distribution for school set up</a:t>
            </a:r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34878" t="9745" r="30559" b="11495"/>
          <a:stretch/>
        </p:blipFill>
        <p:spPr>
          <a:xfrm>
            <a:off x="539552" y="1577140"/>
            <a:ext cx="2448272" cy="34428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4753" t="9542" r="30684" b="11700"/>
          <a:stretch/>
        </p:blipFill>
        <p:spPr>
          <a:xfrm>
            <a:off x="3347863" y="1577140"/>
            <a:ext cx="2448274" cy="34428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34815" t="9338" r="29541" b="11904"/>
          <a:stretch/>
        </p:blipFill>
        <p:spPr>
          <a:xfrm>
            <a:off x="6156176" y="1577140"/>
            <a:ext cx="2520280" cy="343674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7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8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After PCA</a:t>
            </a:r>
            <a:endParaRPr dirty="0"/>
          </a:p>
        </p:txBody>
      </p:sp>
      <p:sp>
        <p:nvSpPr>
          <p:cNvPr id="8" name="文字方塊 7"/>
          <p:cNvSpPr txBox="1"/>
          <p:nvPr/>
        </p:nvSpPr>
        <p:spPr>
          <a:xfrm>
            <a:off x="2411760" y="1071304"/>
            <a:ext cx="4320480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Exo 2"/>
              <a:buNone/>
              <a:defRPr sz="36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zh-TW" sz="2000" dirty="0"/>
              <a:t>True </a:t>
            </a:r>
            <a:r>
              <a:rPr lang="en-US" altLang="zh-TW" sz="2000" dirty="0" smtClean="0"/>
              <a:t>distribution for </a:t>
            </a:r>
            <a:r>
              <a:rPr lang="en-US" altLang="zh-TW" sz="2000" dirty="0"/>
              <a:t>s</a:t>
            </a:r>
            <a:r>
              <a:rPr lang="en-US" altLang="zh-TW" sz="2000" dirty="0" smtClean="0"/>
              <a:t>chool class</a:t>
            </a:r>
            <a:endParaRPr lang="zh-TW" altLang="en-US" sz="2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34878" t="9745" r="30559" b="11495"/>
          <a:stretch/>
        </p:blipFill>
        <p:spPr>
          <a:xfrm>
            <a:off x="539552" y="1581591"/>
            <a:ext cx="2448272" cy="34428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34753" t="9542" r="30684" b="11700"/>
          <a:stretch/>
        </p:blipFill>
        <p:spPr>
          <a:xfrm>
            <a:off x="3347863" y="1581234"/>
            <a:ext cx="2448274" cy="34428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/>
          <a:srcRect l="34627" t="9338" r="30809" b="11904"/>
          <a:stretch/>
        </p:blipFill>
        <p:spPr>
          <a:xfrm>
            <a:off x="6156176" y="1577554"/>
            <a:ext cx="2448272" cy="34428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8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8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A</a:t>
            </a:r>
            <a:r>
              <a:rPr lang="en-US" sz="3600" dirty="0" smtClean="0"/>
              <a:t>f</a:t>
            </a:r>
            <a:r>
              <a:rPr lang="en" sz="3600" dirty="0" smtClean="0"/>
              <a:t>ter PCA</a:t>
            </a:r>
            <a:endParaRPr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203848" y="1071304"/>
            <a:ext cx="2736304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Exo 2"/>
              <a:buNone/>
              <a:defRPr sz="36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algn="r">
              <a:buClr>
                <a:schemeClr val="dk1"/>
              </a:buClr>
              <a:buSzPts val="2400"/>
              <a:buFont typeface="Squada One"/>
              <a:buNone/>
              <a:defRPr sz="24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altLang="zh-TW" sz="2000" dirty="0" smtClean="0"/>
              <a:t>2 Clusters</a:t>
            </a:r>
            <a:endParaRPr lang="zh-TW" altLang="en-US" sz="2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3797" t="9746" r="29479" b="11495"/>
          <a:stretch/>
        </p:blipFill>
        <p:spPr>
          <a:xfrm>
            <a:off x="391036" y="1534385"/>
            <a:ext cx="2601290" cy="34428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4753" t="9542" r="30684" b="11700"/>
          <a:stretch/>
        </p:blipFill>
        <p:spPr>
          <a:xfrm>
            <a:off x="3347863" y="1534385"/>
            <a:ext cx="2448274" cy="344288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34627" t="9338" r="30809" b="11904"/>
          <a:stretch/>
        </p:blipFill>
        <p:spPr>
          <a:xfrm>
            <a:off x="6151674" y="1534387"/>
            <a:ext cx="2448272" cy="344288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61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K-means Clustering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子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844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293442" y="393252"/>
            <a:ext cx="4276158" cy="558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Inspect of the variable</a:t>
            </a:r>
            <a:endParaRPr sz="2800" dirty="0"/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 dirty="0"/>
          </a:p>
        </p:txBody>
      </p:sp>
      <p:cxnSp>
        <p:nvCxnSpPr>
          <p:cNvPr id="185" name="Google Shape;185;p32"/>
          <p:cNvCxnSpPr/>
          <p:nvPr/>
        </p:nvCxnSpPr>
        <p:spPr>
          <a:xfrm>
            <a:off x="4569600" y="508183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32"/>
          <p:cNvCxnSpPr/>
          <p:nvPr/>
        </p:nvCxnSpPr>
        <p:spPr>
          <a:xfrm flipV="1">
            <a:off x="-12674" y="4561725"/>
            <a:ext cx="4582274" cy="30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圖片 3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47" y="951702"/>
            <a:ext cx="7404877" cy="2944025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47" y="4054071"/>
            <a:ext cx="5182323" cy="40010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132947" y="1304818"/>
            <a:ext cx="6798702" cy="328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945352" y="866494"/>
            <a:ext cx="6919200" cy="3653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x-none" sz="1400" b="1" dirty="0" smtClean="0">
                <a:solidFill>
                  <a:schemeClr val="accent6"/>
                </a:solidFill>
              </a:rPr>
              <a:t>Model: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lang="en-US" sz="1400" b="1" dirty="0" smtClean="0"/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sz="1400" b="1" dirty="0" smtClean="0"/>
              <a:t>Advantage:</a:t>
            </a:r>
            <a:endParaRPr lang="en-US" altLang="zh-TW" sz="1600" b="1" dirty="0"/>
          </a:p>
          <a:p>
            <a:pPr>
              <a:buFont typeface="Arial"/>
              <a:buChar char="•"/>
            </a:pPr>
            <a:r>
              <a:rPr lang="en-US" altLang="zh-TW" sz="1400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Relatively simple to implement. </a:t>
            </a:r>
            <a:endParaRPr lang="zh-TW" altLang="zh-TW" sz="1400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altLang="zh-TW" sz="1400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Scales to large data sets. </a:t>
            </a:r>
            <a:endParaRPr lang="zh-TW" altLang="zh-TW" sz="1400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altLang="zh-TW" sz="1400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Guarantees convergence</a:t>
            </a:r>
            <a:r>
              <a:rPr lang="en-US" altLang="zh-TW" sz="1400" dirty="0" smtClean="0">
                <a:solidFill>
                  <a:schemeClr val="accent6">
                    <a:lumMod val="95000"/>
                    <a:lumOff val="5000"/>
                  </a:schemeClr>
                </a:solidFill>
              </a:rPr>
              <a:t>.</a:t>
            </a:r>
            <a:endParaRPr lang="en-US" sz="1400" b="1" dirty="0" smtClean="0">
              <a:solidFill>
                <a:schemeClr val="accent6">
                  <a:lumMod val="95000"/>
                  <a:lumOff val="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altLang="zh-TW" sz="1400" b="1" dirty="0" smtClean="0"/>
              <a:t>Disadvantage</a:t>
            </a:r>
            <a:r>
              <a:rPr lang="en-US" altLang="zh-TW" sz="1400" b="1" dirty="0"/>
              <a:t>:</a:t>
            </a:r>
            <a:endParaRPr lang="en-US" altLang="zh-TW" sz="1600" b="1" dirty="0"/>
          </a:p>
          <a:p>
            <a:pPr>
              <a:buFont typeface="Arial"/>
              <a:buChar char="•"/>
            </a:pPr>
            <a:r>
              <a:rPr lang="x-none" altLang="zh-TW" sz="1400" dirty="0" smtClean="0">
                <a:solidFill>
                  <a:schemeClr val="accent6">
                    <a:lumMod val="95000"/>
                    <a:lumOff val="5000"/>
                  </a:schemeClr>
                </a:solidFill>
              </a:rPr>
              <a:t>Choose K manually</a:t>
            </a:r>
            <a:endParaRPr lang="zh-TW" altLang="zh-TW" sz="1400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altLang="zh-TW" sz="1400" dirty="0" smtClean="0">
                <a:solidFill>
                  <a:schemeClr val="accent6">
                    <a:lumMod val="95000"/>
                    <a:lumOff val="5000"/>
                  </a:schemeClr>
                </a:solidFill>
              </a:rPr>
              <a:t>Being dependent on initial value.</a:t>
            </a:r>
            <a:r>
              <a:rPr lang="en-US" altLang="zh-TW" sz="1400" dirty="0">
                <a:solidFill>
                  <a:schemeClr val="accent6">
                    <a:lumMod val="95000"/>
                    <a:lumOff val="5000"/>
                  </a:schemeClr>
                </a:solidFill>
              </a:rPr>
              <a:t> </a:t>
            </a:r>
            <a:endParaRPr lang="zh-TW" altLang="zh-TW" sz="1400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altLang="zh-TW" sz="1400" dirty="0" smtClean="0">
                <a:solidFill>
                  <a:schemeClr val="accent6">
                    <a:lumMod val="95000"/>
                    <a:lumOff val="5000"/>
                  </a:schemeClr>
                </a:solidFill>
              </a:rPr>
              <a:t>Clustering outliers.</a:t>
            </a:r>
          </a:p>
          <a:p>
            <a:pPr>
              <a:buFont typeface="Arial"/>
              <a:buChar char="•"/>
            </a:pPr>
            <a:endParaRPr lang="x-none" sz="1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endParaRPr sz="14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spcBef>
                <a:spcPts val="1600"/>
              </a:spcBef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1964851" y="158352"/>
            <a:ext cx="5214300" cy="651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dirty="0" smtClean="0"/>
              <a:t>K-means</a:t>
            </a:r>
            <a:r>
              <a:rPr lang="en-US" dirty="0" smtClean="0"/>
              <a:t> Introduction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文字方塊 2"/>
          <p:cNvSpPr txBox="1"/>
          <p:nvPr/>
        </p:nvSpPr>
        <p:spPr>
          <a:xfrm>
            <a:off x="3379303" y="548347"/>
            <a:ext cx="240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TW" b="1" dirty="0" smtClean="0">
                <a:solidFill>
                  <a:schemeClr val="bg1">
                    <a:lumMod val="50000"/>
                  </a:schemeClr>
                </a:solidFill>
              </a:rPr>
              <a:t>Unsupervised </a:t>
            </a:r>
            <a:r>
              <a:rPr lang="x-none" altLang="zh-TW" b="1" dirty="0">
                <a:solidFill>
                  <a:schemeClr val="bg1">
                    <a:lumMod val="50000"/>
                  </a:schemeClr>
                </a:solidFill>
              </a:rPr>
              <a:t>Learning</a:t>
            </a:r>
          </a:p>
          <a:p>
            <a:endParaRPr kumimoji="1" lang="zh-TW" altLang="en-US" dirty="0"/>
          </a:p>
        </p:txBody>
      </p:sp>
      <p:pic>
        <p:nvPicPr>
          <p:cNvPr id="2" name="圖片 1" descr="15884959957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77" y="913513"/>
            <a:ext cx="4343658" cy="8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5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zh-TW" dirty="0"/>
              <a:t>K-means</a:t>
            </a:r>
            <a:r>
              <a:rPr lang="en-US" altLang="zh-TW" dirty="0"/>
              <a:t> </a:t>
            </a:r>
            <a:r>
              <a:rPr lang="en-US" altLang="zh-TW" dirty="0" smtClean="0"/>
              <a:t>School </a:t>
            </a:r>
            <a:r>
              <a:rPr lang="en-US" altLang="zh-TW" dirty="0" err="1" smtClean="0"/>
              <a:t>Set_up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891268" y="804293"/>
            <a:ext cx="240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Original Data</a:t>
            </a:r>
            <a:endParaRPr lang="x-none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83" y="1427382"/>
            <a:ext cx="3821398" cy="29925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614" y="1424994"/>
            <a:ext cx="3824447" cy="299497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55373" y="1092686"/>
            <a:ext cx="1250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ACC=0.7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80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zh-TW" dirty="0"/>
              <a:t>K-means</a:t>
            </a:r>
            <a:r>
              <a:rPr lang="en-US" altLang="zh-TW" dirty="0"/>
              <a:t> </a:t>
            </a:r>
            <a:r>
              <a:rPr lang="en-US" altLang="zh-TW" dirty="0" err="1" smtClean="0"/>
              <a:t>School_class</a:t>
            </a:r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81" y="1515979"/>
            <a:ext cx="3915671" cy="306641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08" y="1525823"/>
            <a:ext cx="4016235" cy="314516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715990" y="1151750"/>
            <a:ext cx="125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ACC</a:t>
            </a:r>
            <a:r>
              <a:rPr kumimoji="1" lang="en-US" altLang="zh-TW" dirty="0" smtClean="0"/>
              <a:t>=</a:t>
            </a:r>
            <a:r>
              <a:rPr kumimoji="1" lang="is-IS" altLang="zh-TW" dirty="0" smtClean="0"/>
              <a:t>0.647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891268" y="804293"/>
            <a:ext cx="240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</a:rPr>
              <a:t>Original Data</a:t>
            </a:r>
            <a:endParaRPr lang="x-none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296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zh-TW" dirty="0"/>
              <a:t>K-means</a:t>
            </a:r>
            <a:r>
              <a:rPr lang="en-US" altLang="zh-TW" dirty="0"/>
              <a:t> </a:t>
            </a:r>
            <a:r>
              <a:rPr lang="en-US" altLang="zh-TW" dirty="0" smtClean="0"/>
              <a:t>School </a:t>
            </a:r>
            <a:r>
              <a:rPr lang="en-US" altLang="zh-TW" dirty="0" err="1" smtClean="0"/>
              <a:t>Set_up</a:t>
            </a:r>
            <a:endParaRPr kumimoji="1"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467911" y="823981"/>
            <a:ext cx="240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TW" b="1" dirty="0" smtClean="0">
                <a:solidFill>
                  <a:schemeClr val="bg1">
                    <a:lumMod val="50000"/>
                  </a:schemeClr>
                </a:solidFill>
              </a:rPr>
              <a:t>Use the result from EDA</a:t>
            </a:r>
            <a:endParaRPr lang="x-none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32445" y="1154595"/>
            <a:ext cx="1250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ACC=0.627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76" y="1453038"/>
            <a:ext cx="3788634" cy="29669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940" y="1437226"/>
            <a:ext cx="3807028" cy="298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8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zh-TW" dirty="0"/>
              <a:t>K-means</a:t>
            </a:r>
            <a:r>
              <a:rPr lang="en-US" altLang="zh-TW" dirty="0"/>
              <a:t> </a:t>
            </a:r>
            <a:r>
              <a:rPr lang="en-US" altLang="zh-TW" dirty="0" err="1" smtClean="0"/>
              <a:t>School_class</a:t>
            </a:r>
            <a:endParaRPr kumimoji="1"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827750" y="1226028"/>
            <a:ext cx="1284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ACC</a:t>
            </a:r>
            <a:r>
              <a:rPr kumimoji="1" lang="hr-HR" altLang="zh-TW" dirty="0" smtClean="0"/>
              <a:t> </a:t>
            </a:r>
            <a:r>
              <a:rPr kumimoji="1" lang="en-US" altLang="zh-TW" dirty="0" smtClean="0"/>
              <a:t>=</a:t>
            </a:r>
            <a:r>
              <a:rPr kumimoji="1" lang="hr-HR" altLang="zh-TW" dirty="0" smtClean="0"/>
              <a:t>0.7067</a:t>
            </a:r>
            <a:endParaRPr kumimoji="1" lang="zh-TW" altLang="en-US" dirty="0"/>
          </a:p>
          <a:p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467911" y="823981"/>
            <a:ext cx="240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TW" b="1" dirty="0" smtClean="0">
                <a:solidFill>
                  <a:schemeClr val="bg1">
                    <a:lumMod val="50000"/>
                  </a:schemeClr>
                </a:solidFill>
              </a:rPr>
              <a:t>Use the result from EDA</a:t>
            </a:r>
            <a:endParaRPr lang="x-none" altLang="zh-TW" b="1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48" y="1575043"/>
            <a:ext cx="4028805" cy="315500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54" y="1555355"/>
            <a:ext cx="4085372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921557" y="2253978"/>
            <a:ext cx="5742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 smtClean="0">
                <a:solidFill>
                  <a:srgbClr val="7F7F7F"/>
                </a:solidFill>
                <a:hlinkClick r:id="rId2"/>
              </a:rPr>
              <a:t>K-means by shiny</a:t>
            </a:r>
            <a:endParaRPr kumimoji="1" lang="zh-TW" altLang="en-US" sz="48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4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20447" y="237391"/>
            <a:ext cx="5214300" cy="946200"/>
          </a:xfrm>
        </p:spPr>
        <p:txBody>
          <a:bodyPr/>
          <a:lstStyle/>
          <a:p>
            <a:r>
              <a:rPr lang="en-US" altLang="zh-TW" dirty="0" smtClean="0"/>
              <a:t>K-means After PCA </a:t>
            </a:r>
            <a:endParaRPr kumimoji="1"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l="27031" t="4662" r="21609" b="10902"/>
          <a:stretch/>
        </p:blipFill>
        <p:spPr>
          <a:xfrm>
            <a:off x="6169648" y="1545382"/>
            <a:ext cx="2879992" cy="292201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154466" y="1234529"/>
            <a:ext cx="90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K-means</a:t>
            </a:r>
            <a:endParaRPr kumimoji="1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30870" t="8613" r="23243" b="12548"/>
          <a:stretch/>
        </p:blipFill>
        <p:spPr>
          <a:xfrm>
            <a:off x="364119" y="1594447"/>
            <a:ext cx="2655388" cy="2908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文字方塊 13"/>
          <p:cNvSpPr txBox="1"/>
          <p:nvPr/>
        </p:nvSpPr>
        <p:spPr>
          <a:xfrm>
            <a:off x="426283" y="1012492"/>
            <a:ext cx="1749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Real </a:t>
            </a:r>
            <a:r>
              <a:rPr kumimoji="1" lang="en-US" altLang="zh-TW" dirty="0" smtClean="0"/>
              <a:t>Distribution</a:t>
            </a:r>
            <a:endParaRPr kumimoji="1" lang="zh-TW" altLang="en-US" dirty="0"/>
          </a:p>
          <a:p>
            <a:r>
              <a:rPr kumimoji="1" lang="en-US" altLang="zh-TW" dirty="0" err="1" smtClean="0"/>
              <a:t>Set_up</a:t>
            </a:r>
            <a:endParaRPr kumimoji="1"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4"/>
          <a:srcRect l="30492" t="9941" r="26504" b="12447"/>
          <a:stretch/>
        </p:blipFill>
        <p:spPr>
          <a:xfrm>
            <a:off x="3307299" y="1598671"/>
            <a:ext cx="2687311" cy="2922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文字方塊 16"/>
          <p:cNvSpPr txBox="1"/>
          <p:nvPr/>
        </p:nvSpPr>
        <p:spPr>
          <a:xfrm>
            <a:off x="3285934" y="1012491"/>
            <a:ext cx="1501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Real Distribution</a:t>
            </a:r>
            <a:endParaRPr kumimoji="1" lang="zh-TW" altLang="en-US" dirty="0"/>
          </a:p>
          <a:p>
            <a:r>
              <a:rPr kumimoji="1" lang="en-US" altLang="zh-TW" dirty="0" err="1" smtClean="0"/>
              <a:t>School_class</a:t>
            </a:r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965512" y="1234529"/>
            <a:ext cx="1117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zh-TW" dirty="0" smtClean="0"/>
              <a:t>ACC=0.687</a:t>
            </a:r>
            <a:endParaRPr lang="fi-FI" altLang="zh-TW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902259" y="1190121"/>
            <a:ext cx="1117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1" lang="en-US" altLang="zh-TW" dirty="0"/>
              <a:t>ACC=</a:t>
            </a:r>
            <a:r>
              <a:rPr kumimoji="1" lang="en-US" altLang="zh-TW" dirty="0" smtClean="0"/>
              <a:t>0.673</a:t>
            </a:r>
            <a:endParaRPr lang="fi-FI" altLang="zh-TW" dirty="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145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/>
          <p:nvPr/>
        </p:nvSpPr>
        <p:spPr>
          <a:xfrm>
            <a:off x="1488534" y="1713809"/>
            <a:ext cx="6019500" cy="2578183"/>
          </a:xfrm>
          <a:prstGeom prst="snip2DiagRect">
            <a:avLst>
              <a:gd name="adj1" fmla="val 1825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ACCURACY COMPARING TABLE </a:t>
            </a:r>
            <a:endParaRPr dirty="0"/>
          </a:p>
        </p:txBody>
      </p:sp>
      <p:graphicFrame>
        <p:nvGraphicFramePr>
          <p:cNvPr id="387" name="Google Shape;387;p42"/>
          <p:cNvGraphicFramePr/>
          <p:nvPr>
            <p:extLst>
              <p:ext uri="{D42A27DB-BD31-4B8C-83A1-F6EECF244321}">
                <p14:modId xmlns:p14="http://schemas.microsoft.com/office/powerpoint/2010/main" val="3609648035"/>
              </p:ext>
            </p:extLst>
          </p:nvPr>
        </p:nvGraphicFramePr>
        <p:xfrm>
          <a:off x="1779332" y="2024008"/>
          <a:ext cx="5467071" cy="2341734"/>
        </p:xfrm>
        <a:graphic>
          <a:graphicData uri="http://schemas.openxmlformats.org/drawingml/2006/table">
            <a:tbl>
              <a:tblPr>
                <a:noFill/>
                <a:tableStyleId>{150EB3A4-8FAF-471F-8BD6-D6EF18456D9F}</a:tableStyleId>
              </a:tblPr>
              <a:tblGrid>
                <a:gridCol w="1339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9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4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52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609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     Original</a:t>
                      </a:r>
                      <a:r>
                        <a:rPr lang="en" b="1" baseline="0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       Data    </a:t>
                      </a: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PCA</a:t>
                      </a: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(public/private)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x-none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  0.64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0.687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Accuracy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 smtClean="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(general/tech)</a:t>
                      </a: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   0.627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x-none" sz="1200" dirty="0" smtClean="0">
                          <a:solidFill>
                            <a:schemeClr val="lt1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0.673</a:t>
                      </a: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1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90" name="Google Shape;390;p42"/>
          <p:cNvCxnSpPr/>
          <p:nvPr/>
        </p:nvCxnSpPr>
        <p:spPr>
          <a:xfrm>
            <a:off x="1477403" y="2589962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1488535" y="3271926"/>
            <a:ext cx="576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100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993539" y="3085150"/>
            <a:ext cx="5890148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/>
              <a:t>Gaussian Mixture Model</a:t>
            </a:r>
            <a:endParaRPr dirty="0"/>
          </a:p>
        </p:txBody>
      </p:sp>
      <p:sp>
        <p:nvSpPr>
          <p:cNvPr id="176" name="Google Shape;176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cxnSp>
        <p:nvCxnSpPr>
          <p:cNvPr id="177" name="Google Shape;177;p31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子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542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Two-Component of Gaussian Mixture </a:t>
            </a:r>
            <a:r>
              <a:rPr lang="en-US" dirty="0" smtClean="0"/>
              <a:t>Model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文字方塊 2"/>
          <p:cNvSpPr txBox="1"/>
          <p:nvPr/>
        </p:nvSpPr>
        <p:spPr>
          <a:xfrm>
            <a:off x="810769" y="1474112"/>
            <a:ext cx="72969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Suppose that </a:t>
            </a:r>
            <a:r>
              <a:rPr lang="zh-TW" altLang="en-US" dirty="0"/>
              <a:t>𝑌 </a:t>
            </a:r>
            <a:r>
              <a:rPr lang="en-US" altLang="zh-TW" dirty="0"/>
              <a:t>follows a mixture of two normal distributions</a:t>
            </a:r>
            <a:r>
              <a:rPr lang="en-US" altLang="zh-TW" dirty="0" smtClean="0"/>
              <a:t>: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where △ ∈ {0,1}with </a:t>
            </a:r>
            <a:r>
              <a:rPr lang="zh-TW" altLang="en-US" dirty="0"/>
              <a:t>𝑃𝑟</a:t>
            </a:r>
            <a:r>
              <a:rPr lang="en-US" altLang="zh-TW" dirty="0"/>
              <a:t>(△ = 1) = </a:t>
            </a:r>
            <a:r>
              <a:rPr lang="zh-TW" altLang="en-US" dirty="0"/>
              <a:t>𝜋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454" y="2058888"/>
            <a:ext cx="2816596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2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子標題 3"/>
          <p:cNvSpPr txBox="1">
            <a:spLocks noGrp="1"/>
          </p:cNvSpPr>
          <p:nvPr>
            <p:ph type="subTitle" idx="1"/>
          </p:nvPr>
        </p:nvSpPr>
        <p:spPr>
          <a:xfrm>
            <a:off x="1592827" y="2302931"/>
            <a:ext cx="5958345" cy="92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tr-TR" altLang="zh-TW" sz="4800" dirty="0" smtClean="0">
                <a:hlinkClick r:id="rId2"/>
              </a:rPr>
              <a:t>EDA by shiny</a:t>
            </a:r>
            <a:endParaRPr kumimoji="1" lang="zh-TW" altLang="en-US" sz="4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57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6470" y="1053548"/>
            <a:ext cx="774566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Exo 2" panose="02020500000000000000" charset="0"/>
              </a:rPr>
              <a:t>Then the density of </a:t>
            </a:r>
            <a:r>
              <a:rPr lang="zh-TW" altLang="en-US" sz="1800" dirty="0">
                <a:latin typeface="Exo 2" panose="02020500000000000000" charset="0"/>
              </a:rPr>
              <a:t>𝑌 </a:t>
            </a:r>
            <a:r>
              <a:rPr lang="en-US" altLang="zh-TW" sz="1800" dirty="0" smtClean="0">
                <a:latin typeface="Exo 2" panose="02020500000000000000" charset="0"/>
              </a:rPr>
              <a:t>is</a:t>
            </a:r>
          </a:p>
          <a:p>
            <a:endParaRPr lang="en-US" altLang="zh-TW" sz="1800" dirty="0">
              <a:latin typeface="Exo 2" panose="02020500000000000000" charset="0"/>
            </a:endParaRPr>
          </a:p>
          <a:p>
            <a:endParaRPr lang="en-US" altLang="zh-TW" sz="1800" dirty="0">
              <a:latin typeface="Exo 2" panose="02020500000000000000" charset="0"/>
            </a:endParaRPr>
          </a:p>
          <a:p>
            <a:endParaRPr lang="en-US" altLang="zh-TW" sz="1800" dirty="0">
              <a:latin typeface="Exo 2" panose="02020500000000000000" charset="0"/>
            </a:endParaRPr>
          </a:p>
          <a:p>
            <a:endParaRPr lang="en-US" altLang="zh-TW" sz="1800" dirty="0">
              <a:latin typeface="Exo 2" panose="02020500000000000000" charset="0"/>
            </a:endParaRPr>
          </a:p>
          <a:p>
            <a:r>
              <a:rPr lang="en-US" altLang="zh-TW" sz="1800" dirty="0">
                <a:latin typeface="Exo 2" panose="02020500000000000000" charset="0"/>
              </a:rPr>
              <a:t>with parameters</a:t>
            </a:r>
          </a:p>
          <a:p>
            <a:endParaRPr lang="en-US" altLang="zh-TW" sz="1800" dirty="0">
              <a:latin typeface="Exo 2" panose="02020500000000000000" charset="0"/>
            </a:endParaRPr>
          </a:p>
          <a:p>
            <a:endParaRPr lang="en-US" altLang="zh-TW" sz="1800" dirty="0">
              <a:latin typeface="Exo 2" panose="02020500000000000000" charset="0"/>
            </a:endParaRPr>
          </a:p>
          <a:p>
            <a:endParaRPr lang="en-US" altLang="zh-TW" sz="1800" dirty="0" smtClean="0">
              <a:latin typeface="Exo 2" panose="02020500000000000000" charset="0"/>
            </a:endParaRPr>
          </a:p>
          <a:p>
            <a:r>
              <a:rPr lang="en-US" altLang="zh-TW" sz="1800" dirty="0" smtClean="0">
                <a:latin typeface="Exo 2" panose="02020500000000000000" charset="0"/>
              </a:rPr>
              <a:t>The(observed </a:t>
            </a:r>
            <a:r>
              <a:rPr lang="en-US" altLang="zh-TW" sz="1800" dirty="0">
                <a:latin typeface="Exo 2" panose="02020500000000000000" charset="0"/>
              </a:rPr>
              <a:t>data)log-likelihood based on training data with sample size n is</a:t>
            </a:r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37" y="1633338"/>
            <a:ext cx="6017274" cy="5913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4127" t="2006" r="-1" b="-5090"/>
          <a:stretch/>
        </p:blipFill>
        <p:spPr>
          <a:xfrm>
            <a:off x="794737" y="2804491"/>
            <a:ext cx="6037831" cy="609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44" y="4100919"/>
            <a:ext cx="7565792" cy="1005927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/>
              <a:t>Two-Component of Gaussian Mixture Model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42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/>
              <a:t>Two-Component of Gaussian Mixture Model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41247" y="1402080"/>
            <a:ext cx="715670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Exo 2" panose="02020500000000000000" charset="0"/>
              </a:rPr>
              <a:t>If △ </a:t>
            </a:r>
            <a:r>
              <a:rPr lang="zh-TW" altLang="en-US" sz="1600" dirty="0">
                <a:latin typeface="Exo 2" panose="02020500000000000000" charset="0"/>
              </a:rPr>
              <a:t>𝑖 </a:t>
            </a:r>
            <a:r>
              <a:rPr lang="en-US" altLang="zh-TW" sz="1600" dirty="0">
                <a:latin typeface="Exo 2" panose="02020500000000000000" charset="0"/>
              </a:rPr>
              <a:t>= 1then </a:t>
            </a:r>
            <a:r>
              <a:rPr lang="zh-TW" altLang="en-US" sz="1600" dirty="0">
                <a:latin typeface="Exo 2" panose="02020500000000000000" charset="0"/>
              </a:rPr>
              <a:t>𝑌 𝑖 </a:t>
            </a:r>
            <a:r>
              <a:rPr lang="en-US" altLang="zh-TW" sz="1600" dirty="0">
                <a:latin typeface="Exo 2" panose="02020500000000000000" charset="0"/>
              </a:rPr>
              <a:t>comes from </a:t>
            </a:r>
            <a:r>
              <a:rPr lang="zh-TW" altLang="en-US" sz="1600" dirty="0">
                <a:latin typeface="Exo 2" panose="02020500000000000000" charset="0"/>
              </a:rPr>
              <a:t>𝜙 𝜂 </a:t>
            </a:r>
            <a:r>
              <a:rPr lang="en-US" altLang="zh-TW" sz="1600" dirty="0">
                <a:latin typeface="Exo 2" panose="02020500000000000000" charset="0"/>
              </a:rPr>
              <a:t>2 (</a:t>
            </a:r>
            <a:r>
              <a:rPr lang="zh-TW" altLang="en-US" sz="1600" dirty="0">
                <a:latin typeface="Exo 2" panose="02020500000000000000" charset="0"/>
              </a:rPr>
              <a:t>𝑦 𝑖 </a:t>
            </a:r>
            <a:r>
              <a:rPr lang="en-US" altLang="zh-TW" sz="1600" dirty="0">
                <a:latin typeface="Exo 2" panose="02020500000000000000" charset="0"/>
              </a:rPr>
              <a:t>),otherwise it comes from </a:t>
            </a:r>
            <a:r>
              <a:rPr lang="zh-TW" altLang="en-US" sz="1600" dirty="0">
                <a:latin typeface="Exo 2" panose="02020500000000000000" charset="0"/>
              </a:rPr>
              <a:t>𝜙 𝜂 </a:t>
            </a:r>
            <a:r>
              <a:rPr lang="en-US" altLang="zh-TW" sz="1600" dirty="0">
                <a:latin typeface="Exo 2" panose="02020500000000000000" charset="0"/>
              </a:rPr>
              <a:t>1 (</a:t>
            </a:r>
            <a:r>
              <a:rPr lang="zh-TW" altLang="en-US" sz="1600" dirty="0">
                <a:latin typeface="Exo 2" panose="02020500000000000000" charset="0"/>
              </a:rPr>
              <a:t>𝑦 𝑖 </a:t>
            </a:r>
            <a:r>
              <a:rPr lang="en-US" altLang="zh-TW" sz="1600" dirty="0">
                <a:latin typeface="Exo 2" panose="02020500000000000000" charset="0"/>
              </a:rPr>
              <a:t>).</a:t>
            </a:r>
          </a:p>
          <a:p>
            <a:pPr marL="0" indent="0">
              <a:buNone/>
            </a:pPr>
            <a:r>
              <a:rPr lang="en-US" altLang="zh-TW" sz="1600" dirty="0" smtClean="0">
                <a:latin typeface="Exo 2" panose="02020500000000000000" charset="0"/>
              </a:rPr>
              <a:t>Suppose </a:t>
            </a:r>
            <a:r>
              <a:rPr lang="en-US" altLang="zh-TW" sz="1600" dirty="0">
                <a:latin typeface="Exo 2" panose="02020500000000000000" charset="0"/>
              </a:rPr>
              <a:t>we knew the values of the △ </a:t>
            </a:r>
            <a:r>
              <a:rPr lang="zh-TW" altLang="en-US" sz="1600" dirty="0">
                <a:latin typeface="Exo 2" panose="02020500000000000000" charset="0"/>
              </a:rPr>
              <a:t>𝑖 ’</a:t>
            </a:r>
            <a:r>
              <a:rPr lang="en-US" altLang="zh-TW" sz="1600" dirty="0" err="1">
                <a:latin typeface="Exo 2" panose="02020500000000000000" charset="0"/>
              </a:rPr>
              <a:t>s,the</a:t>
            </a:r>
            <a:r>
              <a:rPr lang="en-US" altLang="zh-TW" sz="1600" dirty="0">
                <a:latin typeface="Exo 2" panose="02020500000000000000" charset="0"/>
              </a:rPr>
              <a:t> complete data log-likelihood</a:t>
            </a:r>
            <a:r>
              <a:rPr lang="zh-TW" altLang="en-US" sz="1600" dirty="0">
                <a:latin typeface="Exo 2" panose="02020500000000000000" charset="0"/>
              </a:rPr>
              <a:t> </a:t>
            </a:r>
            <a:r>
              <a:rPr lang="en-US" altLang="zh-TW" sz="1600" dirty="0">
                <a:latin typeface="Exo 2" panose="02020500000000000000" charset="0"/>
              </a:rPr>
              <a:t>would </a:t>
            </a:r>
            <a:r>
              <a:rPr lang="en-US" altLang="zh-TW" sz="1600" dirty="0" smtClean="0">
                <a:latin typeface="Exo 2" panose="02020500000000000000" charset="0"/>
              </a:rPr>
              <a:t>be</a:t>
            </a:r>
          </a:p>
          <a:p>
            <a:pPr marL="0" indent="0">
              <a:buNone/>
            </a:pPr>
            <a:endParaRPr lang="en-US" altLang="zh-TW" sz="1600" dirty="0">
              <a:latin typeface="Exo 2" panose="02020500000000000000" charset="0"/>
            </a:endParaRPr>
          </a:p>
          <a:p>
            <a:pPr marL="0" indent="0">
              <a:buNone/>
            </a:pPr>
            <a:endParaRPr lang="en-US" altLang="zh-TW" dirty="0" smtClean="0">
              <a:latin typeface="Exo 2" panose="02020500000000000000" charset="0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7" y="2251451"/>
            <a:ext cx="8075065" cy="21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/>
              <a:t>EM Algorithm for Two-Component of Gaussian Mixture Model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44" y="1660298"/>
            <a:ext cx="8290991" cy="19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/>
              <a:t>EM Algorithm for Two-Component of Gaussian Mixture 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97152"/>
            <a:ext cx="8370061" cy="27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/>
              <a:t>EM Algorithm for Two-Component of Gaussian Mixture Model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6" y="1544411"/>
            <a:ext cx="8532664" cy="30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/>
              <a:t>Check the normality assumption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03" y="1163489"/>
            <a:ext cx="4639273" cy="36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 err="1" smtClean="0"/>
              <a:t>Set_up</a:t>
            </a:r>
            <a:r>
              <a:rPr lang="en-US" altLang="zh-TW" dirty="0" smtClean="0"/>
              <a:t> </a:t>
            </a:r>
            <a:r>
              <a:rPr lang="en-US" altLang="zh-TW" dirty="0"/>
              <a:t>Clustering</a:t>
            </a:r>
            <a:br>
              <a:rPr lang="en-US" altLang="zh-TW" dirty="0"/>
            </a:br>
            <a:r>
              <a:rPr lang="en-US" altLang="zh-TW" dirty="0"/>
              <a:t>Case1.</a:t>
            </a:r>
            <a:r>
              <a:rPr lang="zh-TW" altLang="en-US" dirty="0"/>
              <a:t>全部的變數和只挑一個變數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2" y="1650767"/>
            <a:ext cx="4315968" cy="249153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69" y="1650767"/>
            <a:ext cx="4440364" cy="25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 smtClean="0"/>
              <a:t>Case2.</a:t>
            </a:r>
            <a:r>
              <a:rPr lang="zh-TW" altLang="en-US" dirty="0"/>
              <a:t>挑</a:t>
            </a:r>
            <a:r>
              <a:rPr lang="en-US" altLang="zh-TW" dirty="0"/>
              <a:t>EDA</a:t>
            </a:r>
            <a:r>
              <a:rPr lang="zh-TW" altLang="en-US" dirty="0"/>
              <a:t>變數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965" y="1035080"/>
            <a:ext cx="59245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 smtClean="0"/>
              <a:t>Case3.</a:t>
            </a:r>
            <a:r>
              <a:rPr lang="zh-TW" altLang="en-US" dirty="0" smtClean="0"/>
              <a:t>挑一個變數模擬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75" y="945190"/>
            <a:ext cx="3523576" cy="195328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945190"/>
            <a:ext cx="3628556" cy="19848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6" y="2986829"/>
            <a:ext cx="3523576" cy="18900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032" y="2986829"/>
            <a:ext cx="3628556" cy="19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5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/>
              <a:t>Case </a:t>
            </a:r>
            <a:r>
              <a:rPr lang="en-US" altLang="zh-TW" dirty="0" smtClean="0"/>
              <a:t>4. </a:t>
            </a:r>
            <a:r>
              <a:rPr lang="zh-TW" altLang="en-US" dirty="0"/>
              <a:t>挑</a:t>
            </a:r>
            <a:r>
              <a:rPr lang="en-US" altLang="zh-TW" dirty="0"/>
              <a:t>EDA </a:t>
            </a:r>
            <a:r>
              <a:rPr lang="zh-TW" altLang="en-US" dirty="0"/>
              <a:t>中</a:t>
            </a:r>
            <a:r>
              <a:rPr lang="en-US" altLang="zh-TW" dirty="0"/>
              <a:t>3 </a:t>
            </a:r>
            <a:r>
              <a:rPr lang="zh-TW" altLang="en-US" dirty="0"/>
              <a:t>個變數模擬</a:t>
            </a:r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34" y="1299050"/>
            <a:ext cx="6051412" cy="32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2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 flipH="1">
            <a:off x="1147648" y="3085150"/>
            <a:ext cx="7053645" cy="1022100"/>
          </a:xfrm>
        </p:spPr>
        <p:txBody>
          <a:bodyPr/>
          <a:lstStyle/>
          <a:p>
            <a:r>
              <a:rPr lang="en" altLang="zh-TW" dirty="0"/>
              <a:t>Principal Component Analysis</a:t>
            </a:r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kumimoji="1" lang="en-US" altLang="zh-TW" dirty="0" smtClean="0"/>
              <a:t>02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996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/>
              <a:t>Clustering for School </a:t>
            </a:r>
            <a:r>
              <a:rPr lang="en-US" altLang="zh-TW" dirty="0" smtClean="0"/>
              <a:t>Class</a:t>
            </a:r>
            <a:br>
              <a:rPr lang="en-US" altLang="zh-TW" dirty="0" smtClean="0"/>
            </a:br>
            <a:r>
              <a:rPr lang="en-US" altLang="zh-TW" dirty="0" smtClean="0"/>
              <a:t>Case1</a:t>
            </a:r>
            <a:r>
              <a:rPr lang="en-US" altLang="zh-TW" dirty="0"/>
              <a:t>.</a:t>
            </a:r>
            <a:r>
              <a:rPr lang="zh-TW" altLang="en-US" dirty="0"/>
              <a:t>全部的變數和只挑一個</a:t>
            </a:r>
            <a:r>
              <a:rPr lang="zh-TW" altLang="en-US" dirty="0" smtClean="0"/>
              <a:t>變數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5" y="1758728"/>
            <a:ext cx="4431243" cy="24165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266" y="1758728"/>
            <a:ext cx="4371737" cy="24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 smtClean="0"/>
              <a:t>Case2.</a:t>
            </a:r>
            <a:r>
              <a:rPr lang="zh-TW" altLang="en-US" dirty="0"/>
              <a:t>挑</a:t>
            </a:r>
            <a:r>
              <a:rPr lang="en-US" altLang="zh-TW" dirty="0"/>
              <a:t>EDA</a:t>
            </a:r>
            <a:r>
              <a:rPr lang="zh-TW" altLang="en-US" dirty="0"/>
              <a:t>變數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713" y="1056093"/>
            <a:ext cx="5877053" cy="346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/>
              <a:t>Case </a:t>
            </a:r>
            <a:r>
              <a:rPr lang="en-US" altLang="zh-TW" dirty="0" smtClean="0"/>
              <a:t>3. </a:t>
            </a:r>
            <a:r>
              <a:rPr lang="zh-TW" altLang="en-US" dirty="0"/>
              <a:t>挑一個變數</a:t>
            </a:r>
            <a:r>
              <a:rPr lang="zh-TW" altLang="en-US" dirty="0" smtClean="0"/>
              <a:t>模擬</a:t>
            </a:r>
            <a:endParaRPr lang="zh-TW" altLang="en-US" dirty="0"/>
          </a:p>
        </p:txBody>
      </p:sp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4" y="825950"/>
            <a:ext cx="3635867" cy="2107496"/>
          </a:xfrm>
          <a:prstGeom prst="rect">
            <a:avLst/>
          </a:prstGeom>
        </p:spPr>
      </p:pic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98" y="825950"/>
            <a:ext cx="3867964" cy="2176312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4" y="3064619"/>
            <a:ext cx="3635867" cy="2078881"/>
          </a:xfrm>
          <a:prstGeom prst="rect">
            <a:avLst/>
          </a:prstGeom>
        </p:spPr>
      </p:pic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98" y="3064619"/>
            <a:ext cx="3867964" cy="21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07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r>
              <a:rPr lang="en-US" altLang="zh-TW" dirty="0" smtClean="0"/>
              <a:t>Case4.</a:t>
            </a:r>
            <a:r>
              <a:rPr lang="zh-TW" altLang="en-US" dirty="0"/>
              <a:t>挑</a:t>
            </a:r>
            <a:r>
              <a:rPr lang="en-US" altLang="zh-TW" dirty="0"/>
              <a:t>EDA3</a:t>
            </a:r>
            <a:r>
              <a:rPr lang="zh-TW" altLang="en-US" dirty="0"/>
              <a:t>個變數模擬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67" y="1172852"/>
            <a:ext cx="5877745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子標題 3"/>
          <p:cNvSpPr txBox="1">
            <a:spLocks noGrp="1"/>
          </p:cNvSpPr>
          <p:nvPr>
            <p:ph type="subTitle" idx="1"/>
          </p:nvPr>
        </p:nvSpPr>
        <p:spPr>
          <a:xfrm>
            <a:off x="1592827" y="2302931"/>
            <a:ext cx="5958345" cy="923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800" dirty="0" smtClean="0">
                <a:solidFill>
                  <a:schemeClr val="accent6">
                    <a:lumMod val="95000"/>
                    <a:lumOff val="5000"/>
                  </a:schemeClr>
                </a:solidFill>
              </a:rPr>
              <a:t>Thanks for listening</a:t>
            </a:r>
            <a:endParaRPr kumimoji="1" lang="zh-TW" altLang="en-US" sz="4800" dirty="0">
              <a:solidFill>
                <a:schemeClr val="accent6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1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 smtClean="0"/>
              <a:t>Principal Component Analysis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subTitle" idx="1"/>
          </p:nvPr>
        </p:nvSpPr>
        <p:spPr>
          <a:xfrm>
            <a:off x="396547" y="2223655"/>
            <a:ext cx="4004169" cy="2873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400" dirty="0"/>
              <a:t>Principle components</a:t>
            </a:r>
            <a:r>
              <a:rPr lang="zh-TW" altLang="en-US" sz="1400" dirty="0"/>
              <a:t>是</a:t>
            </a:r>
            <a:r>
              <a:rPr lang="en-US" sz="1400" dirty="0"/>
              <a:t>p</a:t>
            </a:r>
            <a:r>
              <a:rPr lang="zh-TW" altLang="en-US" sz="1400" dirty="0"/>
              <a:t>個隨機變數</a:t>
            </a:r>
            <a:r>
              <a:rPr lang="en-US" sz="1400" dirty="0"/>
              <a:t>X1,X2,...,</a:t>
            </a:r>
            <a:r>
              <a:rPr lang="en-US" sz="1400" dirty="0" err="1"/>
              <a:t>Xp</a:t>
            </a:r>
            <a:r>
              <a:rPr lang="zh-TW" altLang="en-US" sz="1400" dirty="0"/>
              <a:t>的特定線性組合。這些線性組合代表藉由旋轉原始座標軸</a:t>
            </a:r>
            <a:r>
              <a:rPr lang="en-US" altLang="zh-TW" sz="1400" dirty="0"/>
              <a:t>(</a:t>
            </a:r>
            <a:r>
              <a:rPr lang="en-US" sz="1400" dirty="0"/>
              <a:t>X1,X2,...,</a:t>
            </a:r>
            <a:r>
              <a:rPr lang="en-US" sz="1400" dirty="0" err="1"/>
              <a:t>Xp</a:t>
            </a:r>
            <a:r>
              <a:rPr lang="en-US" sz="1400" dirty="0"/>
              <a:t>)</a:t>
            </a:r>
            <a:r>
              <a:rPr lang="zh-TW" altLang="en-US" sz="1400" dirty="0"/>
              <a:t>選取的新座標軸，此新座標軸可以表達出最大變異的方向，而且提供</a:t>
            </a:r>
            <a:r>
              <a:rPr lang="en-US" sz="1400" dirty="0"/>
              <a:t>covariance structure</a:t>
            </a:r>
            <a:r>
              <a:rPr lang="zh-TW" altLang="en-US" sz="1400" dirty="0"/>
              <a:t>一個更簡單簡潔的描述</a:t>
            </a:r>
            <a:r>
              <a:rPr lang="zh-TW" altLang="en-US" sz="1400" dirty="0" smtClean="0"/>
              <a:t>。</a:t>
            </a:r>
            <a:endParaRPr lang="en-US" altLang="zh-TW" sz="1400" dirty="0"/>
          </a:p>
          <a:p>
            <a:pPr marL="0" lvl="0" indent="0"/>
            <a:endParaRPr lang="zh-TW" altLang="en-US" sz="1400" dirty="0"/>
          </a:p>
          <a:p>
            <a:pPr marL="0" lvl="0" indent="0" algn="l"/>
            <a:r>
              <a:rPr lang="en-US" sz="1400" dirty="0"/>
              <a:t>Principle components</a:t>
            </a:r>
            <a:r>
              <a:rPr lang="zh-TW" altLang="en-US" sz="1400" dirty="0"/>
              <a:t>只與</a:t>
            </a:r>
            <a:r>
              <a:rPr lang="en-US" sz="1400" dirty="0"/>
              <a:t>X1,X2,...,</a:t>
            </a:r>
            <a:r>
              <a:rPr lang="en-US" sz="1400" dirty="0" err="1" smtClean="0"/>
              <a:t>Xp</a:t>
            </a:r>
            <a:r>
              <a:rPr lang="en-US" sz="1400" dirty="0" smtClean="0"/>
              <a:t>  covariance </a:t>
            </a:r>
            <a:r>
              <a:rPr lang="en-US" sz="1400" dirty="0"/>
              <a:t>matrix(</a:t>
            </a:r>
            <a:r>
              <a:rPr lang="zh-TW" altLang="en-US" sz="1400" dirty="0"/>
              <a:t>或是</a:t>
            </a:r>
            <a:r>
              <a:rPr lang="en-US" sz="1400" dirty="0"/>
              <a:t>correlation matrix)</a:t>
            </a:r>
            <a:r>
              <a:rPr lang="zh-TW" altLang="en-US" sz="1400" dirty="0"/>
              <a:t>有關，他們不需要多維常態假設。</a:t>
            </a:r>
            <a:endParaRPr sz="1400" dirty="0"/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874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661965" y="1827142"/>
            <a:ext cx="2673600" cy="393110"/>
          </a:xfrm>
        </p:spPr>
        <p:txBody>
          <a:bodyPr/>
          <a:lstStyle/>
          <a:p>
            <a:pPr algn="l"/>
            <a:r>
              <a:rPr lang="zh-TW" altLang="en-US" b="0" dirty="0"/>
              <a:t>假設隨機</a:t>
            </a:r>
            <a:r>
              <a:rPr lang="zh-TW" altLang="en-US" b="0" dirty="0" smtClean="0"/>
              <a:t>向量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ctrTitle" idx="2"/>
          </p:nvPr>
        </p:nvSpPr>
        <p:spPr>
          <a:xfrm>
            <a:off x="5271035" y="272860"/>
            <a:ext cx="5214300" cy="9462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45126" y="1772027"/>
            <a:ext cx="802741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共變異數矩陣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Σ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的eigenvalue為λ1≥λ2≥...≥λp≥0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對於線性組合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我們知道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Principal components就是這些獨立的線性組合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1,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Y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2,...,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Yp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，且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Var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Yi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已最大化。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在理論推導下，可以知道</a:t>
            </a: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                                                      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就是第i個principal component，且</a:t>
            </a:r>
            <a: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TW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361" y="1285993"/>
            <a:ext cx="2066925" cy="4191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767" y="2118203"/>
            <a:ext cx="3533775" cy="3905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927" y="2656882"/>
            <a:ext cx="1981200" cy="8096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361" y="4046562"/>
            <a:ext cx="3381375" cy="3048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l="2062" t="8884" r="-1" b="1"/>
          <a:stretch/>
        </p:blipFill>
        <p:spPr>
          <a:xfrm>
            <a:off x="2552267" y="4335038"/>
            <a:ext cx="1952187" cy="32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0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idx="2"/>
          </p:nvPr>
        </p:nvSpPr>
        <p:spPr>
          <a:xfrm>
            <a:off x="2271526" y="290505"/>
            <a:ext cx="7211910" cy="946200"/>
          </a:xfrm>
        </p:spPr>
        <p:txBody>
          <a:bodyPr/>
          <a:lstStyle/>
          <a:p>
            <a:r>
              <a:rPr lang="en-US" altLang="zh-TW" b="0" dirty="0"/>
              <a:t>t-distributed stochastic neighbor embedding</a:t>
            </a:r>
            <a:br>
              <a:rPr lang="en-US" altLang="zh-TW" b="0" dirty="0"/>
            </a:br>
            <a:endParaRPr lang="zh-TW" alt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41462" y="763605"/>
            <a:ext cx="7513667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                      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t-SNE是一種非線性的降維方法，考慮從高維度的資料x轉換到低維度的資料z</a:t>
            </a: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400" dirty="0">
                <a:solidFill>
                  <a:srgbClr val="333333"/>
                </a:solidFill>
                <a:ea typeface="Helvetica Neue"/>
              </a:rPr>
              <a:t> </a:t>
            </a:r>
            <a:r>
              <a:rPr lang="en-US" altLang="zh-TW" sz="1400" dirty="0" smtClean="0">
                <a:solidFill>
                  <a:srgbClr val="333333"/>
                </a:solidFill>
                <a:ea typeface="Helvetica Neue"/>
              </a:rPr>
              <a:t>                       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時，比較不同資料點間的“相似程度”: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S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(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xi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,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th-italic"/>
              </a:rPr>
              <a:t>xj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MathJax_Main"/>
              </a:rPr>
              <a:t>)</a:t>
            </a:r>
            <a:r>
              <a:rPr kumimoji="0" lang="zh-TW" altLang="zh-TW" sz="1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/>
              </a:rPr>
              <a:t>S(xi,xj)，先進行normalization得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>
              <a:solidFill>
                <a:srgbClr val="333333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0" lvl="0" indent="0" algn="l">
              <a:buClrTx/>
              <a:buSzTx/>
            </a:pPr>
            <a:endParaRPr lang="en-US" altLang="zh-TW" sz="1400" dirty="0" smtClean="0"/>
          </a:p>
          <a:p>
            <a:pPr marL="0" lvl="0" indent="0" algn="l">
              <a:buClrTx/>
              <a:buSzTx/>
            </a:pPr>
            <a:r>
              <a:rPr lang="zh-TW" altLang="en-US" sz="1400" dirty="0" smtClean="0"/>
              <a:t>對於</a:t>
            </a:r>
            <a:r>
              <a:rPr lang="zh-TW" altLang="en-US" sz="1400" dirty="0"/>
              <a:t>低維度資料</a:t>
            </a:r>
            <a:r>
              <a:rPr lang="en-US" altLang="zh-TW" sz="1400" dirty="0"/>
              <a:t>z</a:t>
            </a:r>
            <a:r>
              <a:rPr lang="zh-TW" altLang="en-US" sz="1400" dirty="0"/>
              <a:t>也可計算</a:t>
            </a:r>
            <a:r>
              <a:rPr lang="en-US" altLang="zh-TW" sz="1400" dirty="0"/>
              <a:t>S′(</a:t>
            </a:r>
            <a:r>
              <a:rPr lang="en-US" altLang="zh-TW" sz="1400" dirty="0" err="1"/>
              <a:t>zi,zj</a:t>
            </a:r>
            <a:r>
              <a:rPr lang="en-US" altLang="zh-TW" sz="1400" dirty="0"/>
              <a:t>)</a:t>
            </a:r>
            <a:r>
              <a:rPr lang="zh-TW" altLang="en-US" sz="1400" dirty="0"/>
              <a:t>以及</a:t>
            </a: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algn="l">
              <a:buClrTx/>
              <a:buSzTx/>
            </a:pPr>
            <a:r>
              <a:rPr lang="zh-TW" altLang="en-US" sz="1400" dirty="0"/>
              <a:t>進行</a:t>
            </a:r>
            <a:r>
              <a:rPr lang="en-US" altLang="zh-TW" sz="1400" dirty="0"/>
              <a:t>normalization</a:t>
            </a:r>
            <a:r>
              <a:rPr lang="zh-TW" altLang="en-US" sz="1400" dirty="0"/>
              <a:t>是因為我們不知道高維的距離計算</a:t>
            </a:r>
            <a:r>
              <a:rPr lang="en-US" altLang="zh-TW" sz="1400" dirty="0"/>
              <a:t>S</a:t>
            </a:r>
            <a:r>
              <a:rPr lang="zh-TW" altLang="en-US" sz="1400" dirty="0"/>
              <a:t>與低維的距離計算</a:t>
            </a:r>
            <a:r>
              <a:rPr lang="en-US" altLang="zh-TW" sz="1400" dirty="0"/>
              <a:t>S′</a:t>
            </a:r>
            <a:r>
              <a:rPr lang="zh-TW" altLang="en-US" sz="1400" dirty="0"/>
              <a:t>算出來的</a:t>
            </a:r>
            <a:r>
              <a:rPr lang="en-US" altLang="zh-TW" sz="1400" dirty="0"/>
              <a:t>scale</a:t>
            </a:r>
            <a:r>
              <a:rPr lang="zh-TW" altLang="en-US" sz="1400" dirty="0"/>
              <a:t>是否一致；且進行變換後，我們便可將其距離轉換為機率。</a:t>
            </a: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TW" sz="1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620" y="1416509"/>
            <a:ext cx="2562225" cy="7715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20" y="2695691"/>
            <a:ext cx="25622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9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1102</Words>
  <Application>Microsoft Office PowerPoint</Application>
  <PresentationFormat>如螢幕大小 (16:9)</PresentationFormat>
  <Paragraphs>263</Paragraphs>
  <Slides>64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6" baseType="lpstr">
      <vt:lpstr>Cambria Math</vt:lpstr>
      <vt:lpstr>Arial</vt:lpstr>
      <vt:lpstr>Fira Sans Extra Condensed Medium</vt:lpstr>
      <vt:lpstr>Squada One</vt:lpstr>
      <vt:lpstr>Helvetica Neue</vt:lpstr>
      <vt:lpstr>MathJax_Math-italic</vt:lpstr>
      <vt:lpstr>Roboto Condensed Light</vt:lpstr>
      <vt:lpstr>MathJax_Main</vt:lpstr>
      <vt:lpstr>Exo 2</vt:lpstr>
      <vt:lpstr>新細明體</vt:lpstr>
      <vt:lpstr>微軟正黑體</vt:lpstr>
      <vt:lpstr>Tech Newsletter by Slidesgo</vt:lpstr>
      <vt:lpstr>Analysis of  domestic college</vt:lpstr>
      <vt:lpstr>TABLE OF CONTENTS</vt:lpstr>
      <vt:lpstr>探索數據分析(EDA) </vt:lpstr>
      <vt:lpstr>Inspect of the variable</vt:lpstr>
      <vt:lpstr>PowerPoint 簡報</vt:lpstr>
      <vt:lpstr>Principal Component Analysis</vt:lpstr>
      <vt:lpstr> Principal Component Analysis</vt:lpstr>
      <vt:lpstr>假設隨機向量   </vt:lpstr>
      <vt:lpstr>t-distributed stochastic neighbor embedding </vt:lpstr>
      <vt:lpstr>PowerPoint 簡報</vt:lpstr>
      <vt:lpstr>Similarity S(∗)的選擇 SNE與t-SNE</vt:lpstr>
      <vt:lpstr>PowerPoint 簡報</vt:lpstr>
      <vt:lpstr>PCA by shiny</vt:lpstr>
      <vt:lpstr>Hierarchical Clustering</vt:lpstr>
      <vt:lpstr>Method</vt:lpstr>
      <vt:lpstr>Method</vt:lpstr>
      <vt:lpstr>Variables Considered: 1. 學生老師比 2. 退學率 3. 休學率 4. 註冊率 5. 弱勢學生比率</vt:lpstr>
      <vt:lpstr>PowerPoint 簡報</vt:lpstr>
      <vt:lpstr>School Set Up</vt:lpstr>
      <vt:lpstr>School Set Up</vt:lpstr>
      <vt:lpstr>School Set Up</vt:lpstr>
      <vt:lpstr>School Set Up</vt:lpstr>
      <vt:lpstr>School Set Up</vt:lpstr>
      <vt:lpstr>School Set Up</vt:lpstr>
      <vt:lpstr>Variables Considered: 1. 與國外學校學位合作數 2. 申請宿舍比率 3. 外籍教師比率 4. 僑生比率 5. 雙主修學生比率 6. 輔系學生比率 7. 跨校選課比率 8. 出國進修學生比率 9. 弱勢學生比率</vt:lpstr>
      <vt:lpstr>PowerPoint 簡報</vt:lpstr>
      <vt:lpstr>School Class</vt:lpstr>
      <vt:lpstr>School Class</vt:lpstr>
      <vt:lpstr>School Class</vt:lpstr>
      <vt:lpstr>School Class</vt:lpstr>
      <vt:lpstr>School Class</vt:lpstr>
      <vt:lpstr>After Principle Component Analysis</vt:lpstr>
      <vt:lpstr>PowerPoint 簡報</vt:lpstr>
      <vt:lpstr>After PCA</vt:lpstr>
      <vt:lpstr>After PCA</vt:lpstr>
      <vt:lpstr>After PCA</vt:lpstr>
      <vt:lpstr>After PCA</vt:lpstr>
      <vt:lpstr>After PCA</vt:lpstr>
      <vt:lpstr>K-means Clustering</vt:lpstr>
      <vt:lpstr>K-means Introduction </vt:lpstr>
      <vt:lpstr>K-means School Set_up</vt:lpstr>
      <vt:lpstr>K-means School_class</vt:lpstr>
      <vt:lpstr>K-means School Set_up</vt:lpstr>
      <vt:lpstr>K-means School_class</vt:lpstr>
      <vt:lpstr>PowerPoint 簡報</vt:lpstr>
      <vt:lpstr>K-means After PCA </vt:lpstr>
      <vt:lpstr> ACCURACY COMPARING TABLE </vt:lpstr>
      <vt:lpstr>Gaussian Mixture Model</vt:lpstr>
      <vt:lpstr>Two-Component of Gaussian Mixture Model      .    </vt:lpstr>
      <vt:lpstr>Two-Component of Gaussian Mixture Model </vt:lpstr>
      <vt:lpstr>Two-Component of Gaussian Mixture Model </vt:lpstr>
      <vt:lpstr>EM Algorithm for Two-Component of Gaussian Mixture Model </vt:lpstr>
      <vt:lpstr>EM Algorithm for Two-Component of Gaussian Mixture Model </vt:lpstr>
      <vt:lpstr>EM Algorithm for Two-Component of Gaussian Mixture Model </vt:lpstr>
      <vt:lpstr>Check the normality assumption</vt:lpstr>
      <vt:lpstr>Set_up Clustering Case1.全部的變數和只挑一個變數</vt:lpstr>
      <vt:lpstr>Case2.挑EDA變數</vt:lpstr>
      <vt:lpstr>Case3.挑一個變數模擬</vt:lpstr>
      <vt:lpstr>Case 4. 挑EDA 中3 個變數模擬</vt:lpstr>
      <vt:lpstr>Clustering for School Class Case1.全部的變數和只挑一個變數 </vt:lpstr>
      <vt:lpstr>Case2.挑EDA變數</vt:lpstr>
      <vt:lpstr>Case 3. 挑一個變數模擬</vt:lpstr>
      <vt:lpstr>Case4.挑EDA3個變數模擬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acer</dc:creator>
  <cp:lastModifiedBy>user</cp:lastModifiedBy>
  <cp:revision>37</cp:revision>
  <dcterms:modified xsi:type="dcterms:W3CDTF">2020-05-03T20:04:05Z</dcterms:modified>
</cp:coreProperties>
</file>